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Garet Bold" charset="1" panose="00000000000000000000"/>
      <p:regular r:id="rId18"/>
    </p:embeddedFont>
    <p:embeddedFont>
      <p:font typeface="Montserrat Light" charset="1" panose="00000400000000000000"/>
      <p:regular r:id="rId19"/>
    </p:embeddedFont>
    <p:embeddedFont>
      <p:font typeface="Montserrat Light Bold" charset="1" panose="00000800000000000000"/>
      <p:regular r:id="rId20"/>
    </p:embeddedFont>
    <p:embeddedFont>
      <p:font typeface="Archivo Black" charset="1" panose="020B0A03020202020B04"/>
      <p:regular r:id="rId21"/>
    </p:embeddedFont>
    <p:embeddedFont>
      <p:font typeface="Garet" charset="1" panose="00000000000000000000"/>
      <p:regular r:id="rId22"/>
    </p:embeddedFont>
    <p:embeddedFont>
      <p:font typeface="Montserrat Classic" charset="1" panose="00000500000000000000"/>
      <p:regular r:id="rId23"/>
    </p:embeddedFont>
    <p:embeddedFont>
      <p:font typeface="Montserrat Classic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https://openurl.ebsco.com/results?sid=ebsco:ocu:record&amp;bquery=AU+Alim,%20Dani%20Sahirul" TargetMode="External" Type="http://schemas.openxmlformats.org/officeDocument/2006/relationships/hyperlink"/><Relationship Id="rId4" Target="https://openurl.ebsco.com/results?sid=ebsco:ocu:record&amp;bquery=AU+Wening,%20Nur" TargetMode="External" Type="http://schemas.openxmlformats.org/officeDocument/2006/relationships/hyperlink"/><Relationship Id="rId5" Target="https://openurl.ebsco.com/results?sid=ebsco:ocu:record&amp;bquery=IS+0973-9122+AND+VI+15+AND+IP+4+AND+DT+2021"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www.medanta.org/abou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5.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12" Target="../media/image63.pn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2" Target="../media/image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jpe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0000"/>
            </a:blip>
            <a:stretch>
              <a:fillRect l="0" t="-9222" r="0" b="-9222"/>
            </a:stretch>
          </a:blipFill>
        </p:spPr>
      </p:sp>
      <p:sp>
        <p:nvSpPr>
          <p:cNvPr name="TextBox 3" id="3"/>
          <p:cNvSpPr txBox="true"/>
          <p:nvPr/>
        </p:nvSpPr>
        <p:spPr>
          <a:xfrm rot="0">
            <a:off x="415636" y="355773"/>
            <a:ext cx="9360295" cy="3091932"/>
          </a:xfrm>
          <a:prstGeom prst="rect">
            <a:avLst/>
          </a:prstGeom>
        </p:spPr>
        <p:txBody>
          <a:bodyPr anchor="t" rtlCol="false" tIns="0" lIns="0" bIns="0" rIns="0">
            <a:spAutoFit/>
          </a:bodyPr>
          <a:lstStyle/>
          <a:p>
            <a:pPr algn="l">
              <a:lnSpc>
                <a:spcPts val="8177"/>
              </a:lnSpc>
            </a:pPr>
            <a:r>
              <a:rPr lang="en-US" sz="6290" b="true">
                <a:solidFill>
                  <a:srgbClr val="000000"/>
                </a:solidFill>
                <a:latin typeface="Garet Bold"/>
                <a:ea typeface="Garet Bold"/>
                <a:cs typeface="Garet Bold"/>
                <a:sym typeface="Garet Bold"/>
              </a:rPr>
              <a:t>KEY STRATEGIC CONCEPTS OF </a:t>
            </a:r>
          </a:p>
          <a:p>
            <a:pPr algn="l">
              <a:lnSpc>
                <a:spcPts val="8177"/>
              </a:lnSpc>
              <a:spcBef>
                <a:spcPct val="0"/>
              </a:spcBef>
            </a:pPr>
            <a:r>
              <a:rPr lang="en-US" b="true" sz="6290">
                <a:solidFill>
                  <a:srgbClr val="000000"/>
                </a:solidFill>
                <a:latin typeface="Garet Bold"/>
                <a:ea typeface="Garet Bold"/>
                <a:cs typeface="Garet Bold"/>
                <a:sym typeface="Garet Bold"/>
              </a:rPr>
              <a:t>INDIAN HOSPITALS </a:t>
            </a:r>
          </a:p>
        </p:txBody>
      </p:sp>
      <p:sp>
        <p:nvSpPr>
          <p:cNvPr name="TextBox 4" id="4"/>
          <p:cNvSpPr txBox="true"/>
          <p:nvPr/>
        </p:nvSpPr>
        <p:spPr>
          <a:xfrm rot="0">
            <a:off x="415636" y="4807527"/>
            <a:ext cx="4978425" cy="1635125"/>
          </a:xfrm>
          <a:prstGeom prst="rect">
            <a:avLst/>
          </a:prstGeom>
        </p:spPr>
        <p:txBody>
          <a:bodyPr anchor="t" rtlCol="false" tIns="0" lIns="0" bIns="0" rIns="0">
            <a:spAutoFit/>
          </a:bodyPr>
          <a:lstStyle/>
          <a:p>
            <a:pPr algn="l">
              <a:lnSpc>
                <a:spcPts val="3249"/>
              </a:lnSpc>
            </a:pPr>
            <a:r>
              <a:rPr lang="en-US" sz="2499" b="true">
                <a:solidFill>
                  <a:srgbClr val="2C2825"/>
                </a:solidFill>
                <a:latin typeface="Garet Bold"/>
                <a:ea typeface="Garet Bold"/>
                <a:cs typeface="Garet Bold"/>
                <a:sym typeface="Garet Bold"/>
              </a:rPr>
              <a:t>CHRISTYANA A</a:t>
            </a:r>
          </a:p>
          <a:p>
            <a:pPr algn="l">
              <a:lnSpc>
                <a:spcPts val="3249"/>
              </a:lnSpc>
            </a:pPr>
            <a:r>
              <a:rPr lang="en-US" sz="2499" b="true">
                <a:solidFill>
                  <a:srgbClr val="2C2825"/>
                </a:solidFill>
                <a:latin typeface="Garet Bold"/>
                <a:ea typeface="Garet Bold"/>
                <a:cs typeface="Garet Bold"/>
                <a:sym typeface="Garet Bold"/>
              </a:rPr>
              <a:t>RA2352010010003</a:t>
            </a:r>
          </a:p>
          <a:p>
            <a:pPr algn="l">
              <a:lnSpc>
                <a:spcPts val="3249"/>
              </a:lnSpc>
            </a:pPr>
            <a:r>
              <a:rPr lang="en-US" sz="2499" b="true">
                <a:solidFill>
                  <a:srgbClr val="2C2825"/>
                </a:solidFill>
                <a:latin typeface="Garet Bold"/>
                <a:ea typeface="Garet Bold"/>
                <a:cs typeface="Garet Bold"/>
                <a:sym typeface="Garet Bold"/>
              </a:rPr>
              <a:t>MBA HEALTHCARE AND </a:t>
            </a:r>
          </a:p>
          <a:p>
            <a:pPr algn="l">
              <a:lnSpc>
                <a:spcPts val="3249"/>
              </a:lnSpc>
              <a:spcBef>
                <a:spcPct val="0"/>
              </a:spcBef>
            </a:pPr>
            <a:r>
              <a:rPr lang="en-US" b="true" sz="2499">
                <a:solidFill>
                  <a:srgbClr val="2C2825"/>
                </a:solidFill>
                <a:latin typeface="Garet Bold"/>
                <a:ea typeface="Garet Bold"/>
                <a:cs typeface="Garet Bold"/>
                <a:sym typeface="Garet Bold"/>
              </a:rPr>
              <a:t>HOSPITAL MANAGEMENT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5000"/>
            </a:blip>
            <a:stretch>
              <a:fillRect l="0" t="0" r="-5386" b="0"/>
            </a:stretch>
          </a:blipFill>
        </p:spPr>
      </p:sp>
      <p:sp>
        <p:nvSpPr>
          <p:cNvPr name="TextBox 3" id="3"/>
          <p:cNvSpPr txBox="true"/>
          <p:nvPr/>
        </p:nvSpPr>
        <p:spPr>
          <a:xfrm rot="0">
            <a:off x="484556" y="312457"/>
            <a:ext cx="13347513" cy="9633511"/>
          </a:xfrm>
          <a:prstGeom prst="rect">
            <a:avLst/>
          </a:prstGeom>
        </p:spPr>
        <p:txBody>
          <a:bodyPr anchor="t" rtlCol="false" tIns="0" lIns="0" bIns="0" rIns="0">
            <a:spAutoFit/>
          </a:bodyPr>
          <a:lstStyle/>
          <a:p>
            <a:pPr algn="ctr">
              <a:lnSpc>
                <a:spcPts val="3517"/>
              </a:lnSpc>
            </a:pPr>
            <a:r>
              <a:rPr lang="en-US" sz="2705" b="true">
                <a:solidFill>
                  <a:srgbClr val="000000"/>
                </a:solidFill>
                <a:latin typeface="Garet Bold"/>
                <a:ea typeface="Garet Bold"/>
                <a:cs typeface="Garet Bold"/>
                <a:sym typeface="Garet Bold"/>
              </a:rPr>
              <a:t>STRATEGIC MANAGEMENT OF MODERN HOSPITALS: </a:t>
            </a:r>
          </a:p>
          <a:p>
            <a:pPr algn="ctr">
              <a:lnSpc>
                <a:spcPts val="3517"/>
              </a:lnSpc>
            </a:pPr>
            <a:r>
              <a:rPr lang="en-US" sz="2705" b="true">
                <a:solidFill>
                  <a:srgbClr val="000000"/>
                </a:solidFill>
                <a:latin typeface="Garet Bold"/>
                <a:ea typeface="Garet Bold"/>
                <a:cs typeface="Garet Bold"/>
                <a:sym typeface="Garet Bold"/>
              </a:rPr>
              <a:t>A FUTURISTIC OVERVIEW</a:t>
            </a:r>
          </a:p>
          <a:p>
            <a:pPr algn="ctr">
              <a:lnSpc>
                <a:spcPts val="3517"/>
              </a:lnSpc>
            </a:pPr>
            <a:r>
              <a:rPr lang="en-US" sz="2705" b="true">
                <a:solidFill>
                  <a:srgbClr val="000000"/>
                </a:solidFill>
                <a:latin typeface="Garet Bold"/>
                <a:ea typeface="Garet Bold"/>
                <a:cs typeface="Garet Bold"/>
                <a:sym typeface="Garet Bold"/>
              </a:rPr>
              <a:t>By BALASUBRAMANIAN MAHADEVAN</a:t>
            </a:r>
          </a:p>
          <a:p>
            <a:pPr algn="ctr">
              <a:lnSpc>
                <a:spcPts val="3517"/>
              </a:lnSpc>
            </a:pPr>
          </a:p>
          <a:p>
            <a:pPr algn="just" marL="584180" indent="-292090" lvl="1">
              <a:lnSpc>
                <a:spcPts val="3517"/>
              </a:lnSpc>
              <a:buFont typeface="Arial"/>
              <a:buChar char="•"/>
            </a:pPr>
            <a:r>
              <a:rPr lang="en-US" b="true" sz="2705">
                <a:solidFill>
                  <a:srgbClr val="000000"/>
                </a:solidFill>
                <a:latin typeface="Garet Bold"/>
                <a:ea typeface="Garet Bold"/>
                <a:cs typeface="Garet Bold"/>
                <a:sym typeface="Garet Bold"/>
              </a:rPr>
              <a:t>Strategic Framework: </a:t>
            </a:r>
            <a:r>
              <a:rPr lang="en-US" sz="2705">
                <a:solidFill>
                  <a:srgbClr val="000000"/>
                </a:solidFill>
                <a:latin typeface="Garet"/>
                <a:ea typeface="Garet"/>
                <a:cs typeface="Garet"/>
                <a:sym typeface="Garet"/>
              </a:rPr>
              <a:t>The book emphasizes the need for a strategic framework for modern hospitals, given the rapid advancements in technology and healthcare.</a:t>
            </a:r>
          </a:p>
          <a:p>
            <a:pPr algn="just" marL="584180" indent="-292090" lvl="1">
              <a:lnSpc>
                <a:spcPts val="3517"/>
              </a:lnSpc>
              <a:buFont typeface="Arial"/>
              <a:buChar char="•"/>
            </a:pPr>
            <a:r>
              <a:rPr lang="en-US" b="true" sz="2705">
                <a:solidFill>
                  <a:srgbClr val="000000"/>
                </a:solidFill>
                <a:latin typeface="Garet Bold"/>
                <a:ea typeface="Garet Bold"/>
                <a:cs typeface="Garet Bold"/>
                <a:sym typeface="Garet Bold"/>
              </a:rPr>
              <a:t>Technology Integration:</a:t>
            </a:r>
            <a:r>
              <a:rPr lang="en-US" sz="2705">
                <a:solidFill>
                  <a:srgbClr val="000000"/>
                </a:solidFill>
                <a:latin typeface="Garet"/>
                <a:ea typeface="Garet"/>
                <a:cs typeface="Garet"/>
                <a:sym typeface="Garet"/>
              </a:rPr>
              <a:t> It explores the integration of technology into hospital operations, including AI, IoT, and telemedicine.</a:t>
            </a:r>
          </a:p>
          <a:p>
            <a:pPr algn="just" marL="584180" indent="-292090" lvl="1">
              <a:lnSpc>
                <a:spcPts val="3517"/>
              </a:lnSpc>
              <a:buFont typeface="Arial"/>
              <a:buChar char="•"/>
            </a:pPr>
            <a:r>
              <a:rPr lang="en-US" b="true" sz="2705">
                <a:solidFill>
                  <a:srgbClr val="000000"/>
                </a:solidFill>
                <a:latin typeface="Garet Bold"/>
                <a:ea typeface="Garet Bold"/>
                <a:cs typeface="Garet Bold"/>
                <a:sym typeface="Garet Bold"/>
              </a:rPr>
              <a:t>Patient Experience:</a:t>
            </a:r>
            <a:r>
              <a:rPr lang="en-US" sz="2705">
                <a:solidFill>
                  <a:srgbClr val="000000"/>
                </a:solidFill>
                <a:latin typeface="Garet"/>
                <a:ea typeface="Garet"/>
                <a:cs typeface="Garet"/>
                <a:sym typeface="Garet"/>
              </a:rPr>
              <a:t> The importance of patient experience is highlighted, focusing on factors such as accessibility, affordability, and quality of care.</a:t>
            </a:r>
          </a:p>
          <a:p>
            <a:pPr algn="just" marL="584180" indent="-292090" lvl="1">
              <a:lnSpc>
                <a:spcPts val="3517"/>
              </a:lnSpc>
              <a:buFont typeface="Arial"/>
              <a:buChar char="•"/>
            </a:pPr>
            <a:r>
              <a:rPr lang="en-US" b="true" sz="2705">
                <a:solidFill>
                  <a:srgbClr val="000000"/>
                </a:solidFill>
                <a:latin typeface="Garet Bold"/>
                <a:ea typeface="Garet Bold"/>
                <a:cs typeface="Garet Bold"/>
                <a:sym typeface="Garet Bold"/>
              </a:rPr>
              <a:t>Healthcare Economics:</a:t>
            </a:r>
            <a:r>
              <a:rPr lang="en-US" sz="2705">
                <a:solidFill>
                  <a:srgbClr val="000000"/>
                </a:solidFill>
                <a:latin typeface="Garet"/>
                <a:ea typeface="Garet"/>
                <a:cs typeface="Garet"/>
                <a:sym typeface="Garet"/>
              </a:rPr>
              <a:t> The book delves into the economic aspects of healthcare, including cost-effective practices and sustainable business models.</a:t>
            </a:r>
          </a:p>
          <a:p>
            <a:pPr algn="just" marL="584180" indent="-292090" lvl="1">
              <a:lnSpc>
                <a:spcPts val="3517"/>
              </a:lnSpc>
              <a:buFont typeface="Arial"/>
              <a:buChar char="•"/>
            </a:pPr>
            <a:r>
              <a:rPr lang="en-US" b="true" sz="2705">
                <a:solidFill>
                  <a:srgbClr val="000000"/>
                </a:solidFill>
                <a:latin typeface="Garet Bold"/>
                <a:ea typeface="Garet Bold"/>
                <a:cs typeface="Garet Bold"/>
                <a:sym typeface="Garet Bold"/>
              </a:rPr>
              <a:t>Leadership and Management</a:t>
            </a:r>
            <a:r>
              <a:rPr lang="en-US" sz="2705">
                <a:solidFill>
                  <a:srgbClr val="000000"/>
                </a:solidFill>
                <a:latin typeface="Garet"/>
                <a:ea typeface="Garet"/>
                <a:cs typeface="Garet"/>
                <a:sym typeface="Garet"/>
              </a:rPr>
              <a:t>: It emphasizes the role of effective leadership and management in driving innovation and ensuring the success of hospitals.</a:t>
            </a:r>
          </a:p>
          <a:p>
            <a:pPr algn="l">
              <a:lnSpc>
                <a:spcPts val="3517"/>
              </a:lnSpc>
            </a:pPr>
          </a:p>
          <a:p>
            <a:pPr algn="l">
              <a:lnSpc>
                <a:spcPts val="3517"/>
              </a:lnSpc>
              <a:spcBef>
                <a:spcPct val="0"/>
              </a:spcBef>
            </a:pPr>
            <a:r>
              <a:rPr lang="en-US" sz="2705">
                <a:solidFill>
                  <a:srgbClr val="000000"/>
                </a:solidFill>
                <a:latin typeface="Garet"/>
                <a:ea typeface="Garet"/>
                <a:cs typeface="Garet"/>
                <a:sym typeface="Garet"/>
              </a:rPr>
              <a:t>Overall, the book provides a comprehensive overview of the challenges and opportunities facing modern hospitals and offers practical insights for strategic planning and management.</a:t>
            </a:r>
          </a:p>
        </p:txBody>
      </p:sp>
      <p:sp>
        <p:nvSpPr>
          <p:cNvPr name="Freeform 4" id="4"/>
          <p:cNvSpPr/>
          <p:nvPr/>
        </p:nvSpPr>
        <p:spPr>
          <a:xfrm flipH="false" flipV="false" rot="0">
            <a:off x="14111258" y="2426414"/>
            <a:ext cx="3620517" cy="5434171"/>
          </a:xfrm>
          <a:custGeom>
            <a:avLst/>
            <a:gdLst/>
            <a:ahLst/>
            <a:cxnLst/>
            <a:rect r="r" b="b" t="t" l="l"/>
            <a:pathLst>
              <a:path h="5434171" w="3620517">
                <a:moveTo>
                  <a:pt x="0" y="0"/>
                </a:moveTo>
                <a:lnTo>
                  <a:pt x="3620517" y="0"/>
                </a:lnTo>
                <a:lnTo>
                  <a:pt x="3620517" y="5434172"/>
                </a:lnTo>
                <a:lnTo>
                  <a:pt x="0" y="5434172"/>
                </a:lnTo>
                <a:lnTo>
                  <a:pt x="0" y="0"/>
                </a:lnTo>
                <a:close/>
              </a:path>
            </a:pathLst>
          </a:custGeom>
          <a:blipFill>
            <a:blip r:embed="rId3"/>
            <a:stretch>
              <a:fillRect l="0" t="0" r="0" b="0"/>
            </a:stretch>
          </a:blipFill>
          <a:ln w="47625" cap="sq">
            <a:solidFill>
              <a:srgbClr val="000000"/>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893618"/>
            <a:ext cx="18288000" cy="11180618"/>
          </a:xfrm>
          <a:custGeom>
            <a:avLst/>
            <a:gdLst/>
            <a:ahLst/>
            <a:cxnLst/>
            <a:rect r="r" b="b" t="t" l="l"/>
            <a:pathLst>
              <a:path h="11180618" w="18288000">
                <a:moveTo>
                  <a:pt x="0" y="0"/>
                </a:moveTo>
                <a:lnTo>
                  <a:pt x="18288000" y="0"/>
                </a:lnTo>
                <a:lnTo>
                  <a:pt x="18288000" y="11180618"/>
                </a:lnTo>
                <a:lnTo>
                  <a:pt x="0" y="11180618"/>
                </a:lnTo>
                <a:lnTo>
                  <a:pt x="0" y="0"/>
                </a:lnTo>
                <a:close/>
              </a:path>
            </a:pathLst>
          </a:custGeom>
          <a:blipFill>
            <a:blip r:embed="rId2">
              <a:alphaModFix amt="28000"/>
            </a:blip>
            <a:stretch>
              <a:fillRect l="0" t="-8386" r="0" b="-393"/>
            </a:stretch>
          </a:blipFill>
        </p:spPr>
      </p:sp>
      <p:sp>
        <p:nvSpPr>
          <p:cNvPr name="TextBox 3" id="3"/>
          <p:cNvSpPr txBox="true"/>
          <p:nvPr/>
        </p:nvSpPr>
        <p:spPr>
          <a:xfrm rot="0">
            <a:off x="147364" y="2393830"/>
            <a:ext cx="17993272" cy="7696451"/>
          </a:xfrm>
          <a:prstGeom prst="rect">
            <a:avLst/>
          </a:prstGeom>
        </p:spPr>
        <p:txBody>
          <a:bodyPr anchor="t" rtlCol="false" tIns="0" lIns="0" bIns="0" rIns="0">
            <a:spAutoFit/>
          </a:bodyPr>
          <a:lstStyle/>
          <a:p>
            <a:pPr algn="ctr">
              <a:lnSpc>
                <a:spcPts val="2779"/>
              </a:lnSpc>
            </a:pPr>
            <a:r>
              <a:rPr lang="en-US" sz="2138" b="true">
                <a:solidFill>
                  <a:srgbClr val="000000"/>
                </a:solidFill>
                <a:latin typeface="Garet Bold"/>
                <a:ea typeface="Garet Bold"/>
                <a:cs typeface="Garet Bold"/>
                <a:sym typeface="Garet Bold"/>
              </a:rPr>
              <a:t>AIM:</a:t>
            </a:r>
          </a:p>
          <a:p>
            <a:pPr algn="ctr">
              <a:lnSpc>
                <a:spcPts val="2779"/>
              </a:lnSpc>
            </a:pPr>
          </a:p>
          <a:p>
            <a:pPr algn="ctr">
              <a:lnSpc>
                <a:spcPts val="2779"/>
              </a:lnSpc>
            </a:pPr>
            <a:r>
              <a:rPr lang="en-US" sz="2138">
                <a:solidFill>
                  <a:srgbClr val="000000"/>
                </a:solidFill>
                <a:latin typeface="Garet"/>
                <a:ea typeface="Garet"/>
                <a:cs typeface="Garet"/>
                <a:sym typeface="Garet"/>
              </a:rPr>
              <a:t>This paper is a review and study of various research related to </a:t>
            </a:r>
            <a:r>
              <a:rPr lang="en-US" sz="2138" b="true">
                <a:solidFill>
                  <a:srgbClr val="000000"/>
                </a:solidFill>
                <a:latin typeface="Garet Bold"/>
                <a:ea typeface="Garet Bold"/>
                <a:cs typeface="Garet Bold"/>
                <a:sym typeface="Garet Bold"/>
              </a:rPr>
              <a:t>tools of strategic</a:t>
            </a:r>
            <a:r>
              <a:rPr lang="en-US" sz="2138">
                <a:solidFill>
                  <a:srgbClr val="000000"/>
                </a:solidFill>
                <a:latin typeface="Garet"/>
                <a:ea typeface="Garet"/>
                <a:cs typeface="Garet"/>
                <a:sym typeface="Garet"/>
              </a:rPr>
              <a:t>, and </a:t>
            </a:r>
            <a:r>
              <a:rPr lang="en-US" sz="2138" b="true">
                <a:solidFill>
                  <a:srgbClr val="000000"/>
                </a:solidFill>
                <a:latin typeface="Garet Bold"/>
                <a:ea typeface="Garet Bold"/>
                <a:cs typeface="Garet Bold"/>
                <a:sym typeface="Garet Bold"/>
              </a:rPr>
              <a:t>factors</a:t>
            </a:r>
            <a:r>
              <a:rPr lang="en-US" sz="2138">
                <a:solidFill>
                  <a:srgbClr val="000000"/>
                </a:solidFill>
                <a:latin typeface="Garet"/>
                <a:ea typeface="Garet"/>
                <a:cs typeface="Garet"/>
                <a:sym typeface="Garet"/>
              </a:rPr>
              <a:t> that influence both of internal and external strategic in medical facilities research. </a:t>
            </a:r>
          </a:p>
          <a:p>
            <a:pPr algn="ctr">
              <a:lnSpc>
                <a:spcPts val="2779"/>
              </a:lnSpc>
            </a:pPr>
            <a:r>
              <a:rPr lang="en-US" sz="2138">
                <a:solidFill>
                  <a:srgbClr val="000000"/>
                </a:solidFill>
                <a:latin typeface="Garet"/>
                <a:ea typeface="Garet"/>
                <a:cs typeface="Garet"/>
                <a:sym typeface="Garet"/>
              </a:rPr>
              <a:t>The purpose of the review is to explore and connecting theories from various research. This paper identified </a:t>
            </a:r>
            <a:r>
              <a:rPr lang="en-US" sz="2138" b="true">
                <a:solidFill>
                  <a:srgbClr val="000000"/>
                </a:solidFill>
                <a:latin typeface="Garet Bold"/>
                <a:ea typeface="Garet Bold"/>
                <a:cs typeface="Garet Bold"/>
                <a:sym typeface="Garet Bold"/>
              </a:rPr>
              <a:t>51 </a:t>
            </a:r>
            <a:r>
              <a:rPr lang="en-US" sz="2138">
                <a:solidFill>
                  <a:srgbClr val="000000"/>
                </a:solidFill>
                <a:latin typeface="Garet"/>
                <a:ea typeface="Garet"/>
                <a:cs typeface="Garet"/>
                <a:sym typeface="Garet"/>
              </a:rPr>
              <a:t>articles with related topics published the last decade. </a:t>
            </a:r>
          </a:p>
          <a:p>
            <a:pPr algn="ctr">
              <a:lnSpc>
                <a:spcPts val="2779"/>
              </a:lnSpc>
            </a:pPr>
          </a:p>
          <a:p>
            <a:pPr algn="ctr">
              <a:lnSpc>
                <a:spcPts val="2779"/>
              </a:lnSpc>
            </a:pPr>
            <a:r>
              <a:rPr lang="en-US" sz="2138" b="true">
                <a:solidFill>
                  <a:srgbClr val="000000"/>
                </a:solidFill>
                <a:latin typeface="Garet Bold"/>
                <a:ea typeface="Garet Bold"/>
                <a:cs typeface="Garet Bold"/>
                <a:sym typeface="Garet Bold"/>
              </a:rPr>
              <a:t>TOOLS USED:</a:t>
            </a:r>
          </a:p>
          <a:p>
            <a:pPr algn="ctr">
              <a:lnSpc>
                <a:spcPts val="2779"/>
              </a:lnSpc>
            </a:pPr>
          </a:p>
          <a:p>
            <a:pPr algn="ctr">
              <a:lnSpc>
                <a:spcPts val="2779"/>
              </a:lnSpc>
            </a:pPr>
            <a:r>
              <a:rPr lang="en-US" sz="2138">
                <a:solidFill>
                  <a:srgbClr val="000000"/>
                </a:solidFill>
                <a:latin typeface="Garet"/>
                <a:ea typeface="Garet"/>
                <a:cs typeface="Garet"/>
                <a:sym typeface="Garet"/>
              </a:rPr>
              <a:t>The use of </a:t>
            </a:r>
            <a:r>
              <a:rPr lang="en-US" sz="2138" b="true">
                <a:solidFill>
                  <a:srgbClr val="000000"/>
                </a:solidFill>
                <a:latin typeface="Garet Bold"/>
                <a:ea typeface="Garet Bold"/>
                <a:cs typeface="Garet Bold"/>
                <a:sym typeface="Garet Bold"/>
              </a:rPr>
              <a:t>SWOT </a:t>
            </a:r>
            <a:r>
              <a:rPr lang="en-US" sz="2138">
                <a:solidFill>
                  <a:srgbClr val="000000"/>
                </a:solidFill>
                <a:latin typeface="Garet"/>
                <a:ea typeface="Garet"/>
                <a:cs typeface="Garet"/>
                <a:sym typeface="Garet"/>
              </a:rPr>
              <a:t>(strengths weaknesses opportunities threats) analysis is the most popular tool used </a:t>
            </a:r>
            <a:r>
              <a:rPr lang="en-US" sz="2138" b="true">
                <a:solidFill>
                  <a:srgbClr val="000000"/>
                </a:solidFill>
                <a:latin typeface="Garet Bold"/>
                <a:ea typeface="Garet Bold"/>
                <a:cs typeface="Garet Bold"/>
                <a:sym typeface="Garet Bold"/>
              </a:rPr>
              <a:t>(42.86%)</a:t>
            </a:r>
            <a:r>
              <a:rPr lang="en-US" sz="2138">
                <a:solidFill>
                  <a:srgbClr val="000000"/>
                </a:solidFill>
                <a:latin typeface="Garet"/>
                <a:ea typeface="Garet"/>
                <a:cs typeface="Garet"/>
                <a:sym typeface="Garet"/>
              </a:rPr>
              <a:t>, followed by </a:t>
            </a:r>
            <a:r>
              <a:rPr lang="en-US" sz="2138" b="true">
                <a:solidFill>
                  <a:srgbClr val="000000"/>
                </a:solidFill>
                <a:latin typeface="Garet Bold"/>
                <a:ea typeface="Garet Bold"/>
                <a:cs typeface="Garet Bold"/>
                <a:sym typeface="Garet Bold"/>
              </a:rPr>
              <a:t>Break-even analysis (28.56%)</a:t>
            </a:r>
            <a:r>
              <a:rPr lang="en-US" sz="2138">
                <a:solidFill>
                  <a:srgbClr val="000000"/>
                </a:solidFill>
                <a:latin typeface="Garet"/>
                <a:ea typeface="Garet"/>
                <a:cs typeface="Garet"/>
                <a:sym typeface="Garet"/>
              </a:rPr>
              <a:t>, </a:t>
            </a:r>
            <a:r>
              <a:rPr lang="en-US" sz="2138" b="true">
                <a:solidFill>
                  <a:srgbClr val="000000"/>
                </a:solidFill>
                <a:latin typeface="Garet Bold"/>
                <a:ea typeface="Garet Bold"/>
                <a:cs typeface="Garet Bold"/>
                <a:sym typeface="Garet Bold"/>
              </a:rPr>
              <a:t>Balanced scorecard</a:t>
            </a:r>
            <a:r>
              <a:rPr lang="en-US" sz="2138">
                <a:solidFill>
                  <a:srgbClr val="000000"/>
                </a:solidFill>
                <a:latin typeface="Garet"/>
                <a:ea typeface="Garet"/>
                <a:cs typeface="Garet"/>
                <a:sym typeface="Garet"/>
              </a:rPr>
              <a:t> (BSC) and </a:t>
            </a:r>
            <a:r>
              <a:rPr lang="en-US" sz="2138" b="true">
                <a:solidFill>
                  <a:srgbClr val="000000"/>
                </a:solidFill>
                <a:latin typeface="Garet Bold"/>
                <a:ea typeface="Garet Bold"/>
                <a:cs typeface="Garet Bold"/>
                <a:sym typeface="Garet Bold"/>
              </a:rPr>
              <a:t>PEST</a:t>
            </a:r>
            <a:r>
              <a:rPr lang="en-US" sz="2138">
                <a:solidFill>
                  <a:srgbClr val="000000"/>
                </a:solidFill>
                <a:latin typeface="Garet"/>
                <a:ea typeface="Garet"/>
                <a:cs typeface="Garet"/>
                <a:sym typeface="Garet"/>
              </a:rPr>
              <a:t> (political, economic, socio-cultural, technology) each </a:t>
            </a:r>
            <a:r>
              <a:rPr lang="en-US" sz="2138" b="true">
                <a:solidFill>
                  <a:srgbClr val="000000"/>
                </a:solidFill>
                <a:latin typeface="Garet Bold"/>
                <a:ea typeface="Garet Bold"/>
                <a:cs typeface="Garet Bold"/>
                <a:sym typeface="Garet Bold"/>
              </a:rPr>
              <a:t>(14.29%)</a:t>
            </a:r>
            <a:r>
              <a:rPr lang="en-US" sz="2138">
                <a:solidFill>
                  <a:srgbClr val="000000"/>
                </a:solidFill>
                <a:latin typeface="Garet"/>
                <a:ea typeface="Garet"/>
                <a:cs typeface="Garet"/>
                <a:sym typeface="Garet"/>
              </a:rPr>
              <a:t>. Based on the analysis of environmental factors related to </a:t>
            </a:r>
            <a:r>
              <a:rPr lang="en-US" sz="2138" b="true">
                <a:solidFill>
                  <a:srgbClr val="000000"/>
                </a:solidFill>
                <a:latin typeface="Garet Bold"/>
                <a:ea typeface="Garet Bold"/>
                <a:cs typeface="Garet Bold"/>
                <a:sym typeface="Garet Bold"/>
              </a:rPr>
              <a:t>internal </a:t>
            </a:r>
            <a:r>
              <a:rPr lang="en-US" sz="2138">
                <a:solidFill>
                  <a:srgbClr val="000000"/>
                </a:solidFill>
                <a:latin typeface="Garet"/>
                <a:ea typeface="Garet"/>
                <a:cs typeface="Garet"/>
                <a:sym typeface="Garet"/>
              </a:rPr>
              <a:t>factors in the health facility amount of </a:t>
            </a:r>
            <a:r>
              <a:rPr lang="en-US" sz="2138" b="true">
                <a:solidFill>
                  <a:srgbClr val="000000"/>
                </a:solidFill>
                <a:latin typeface="Garet Bold"/>
                <a:ea typeface="Garet Bold"/>
                <a:cs typeface="Garet Bold"/>
                <a:sym typeface="Garet Bold"/>
              </a:rPr>
              <a:t>33.33%</a:t>
            </a:r>
            <a:r>
              <a:rPr lang="en-US" sz="2138">
                <a:solidFill>
                  <a:srgbClr val="000000"/>
                </a:solidFill>
                <a:latin typeface="Garet"/>
                <a:ea typeface="Garet"/>
                <a:cs typeface="Garet"/>
                <a:sym typeface="Garet"/>
              </a:rPr>
              <a:t>.</a:t>
            </a:r>
            <a:r>
              <a:rPr lang="en-US" sz="2138" b="true">
                <a:solidFill>
                  <a:srgbClr val="000000"/>
                </a:solidFill>
                <a:latin typeface="Garet Bold"/>
                <a:ea typeface="Garet Bold"/>
                <a:cs typeface="Garet Bold"/>
                <a:sym typeface="Garet Bold"/>
              </a:rPr>
              <a:t> External</a:t>
            </a:r>
            <a:r>
              <a:rPr lang="en-US" sz="2138">
                <a:solidFill>
                  <a:srgbClr val="000000"/>
                </a:solidFill>
                <a:latin typeface="Garet"/>
                <a:ea typeface="Garet"/>
                <a:cs typeface="Garet"/>
                <a:sym typeface="Garet"/>
              </a:rPr>
              <a:t> environmental factors in health facilities that have been studied amounted to </a:t>
            </a:r>
            <a:r>
              <a:rPr lang="en-US" sz="2138" b="true">
                <a:solidFill>
                  <a:srgbClr val="000000"/>
                </a:solidFill>
                <a:latin typeface="Garet Bold"/>
                <a:ea typeface="Garet Bold"/>
                <a:cs typeface="Garet Bold"/>
                <a:sym typeface="Garet Bold"/>
              </a:rPr>
              <a:t>66.66%</a:t>
            </a:r>
            <a:r>
              <a:rPr lang="en-US" sz="2138">
                <a:solidFill>
                  <a:srgbClr val="000000"/>
                </a:solidFill>
                <a:latin typeface="Garet"/>
                <a:ea typeface="Garet"/>
                <a:cs typeface="Garet"/>
                <a:sym typeface="Garet"/>
              </a:rPr>
              <a:t>. </a:t>
            </a:r>
          </a:p>
          <a:p>
            <a:pPr algn="ctr">
              <a:lnSpc>
                <a:spcPts val="2779"/>
              </a:lnSpc>
            </a:pPr>
          </a:p>
          <a:p>
            <a:pPr algn="ctr">
              <a:lnSpc>
                <a:spcPts val="2779"/>
              </a:lnSpc>
            </a:pPr>
            <a:r>
              <a:rPr lang="en-US" sz="2138" b="true">
                <a:solidFill>
                  <a:srgbClr val="000000"/>
                </a:solidFill>
                <a:latin typeface="Garet Bold"/>
                <a:ea typeface="Garet Bold"/>
                <a:cs typeface="Garet Bold"/>
                <a:sym typeface="Garet Bold"/>
              </a:rPr>
              <a:t>RESULT:</a:t>
            </a:r>
          </a:p>
          <a:p>
            <a:pPr algn="ctr">
              <a:lnSpc>
                <a:spcPts val="2779"/>
              </a:lnSpc>
            </a:pPr>
          </a:p>
          <a:p>
            <a:pPr algn="ctr">
              <a:lnSpc>
                <a:spcPts val="2779"/>
              </a:lnSpc>
            </a:pPr>
            <a:r>
              <a:rPr lang="en-US" sz="2138">
                <a:solidFill>
                  <a:srgbClr val="000000"/>
                </a:solidFill>
                <a:latin typeface="Garet"/>
                <a:ea typeface="Garet"/>
                <a:cs typeface="Garet"/>
                <a:sym typeface="Garet"/>
              </a:rPr>
              <a:t>Based on the summary of research related to internal and external, it is known that industry environment factors and rivalry environment factors are still rarely studied. The general environmental factors of demography and epidemiology are still rare studies and have the opportunity to be researched and developed.</a:t>
            </a:r>
          </a:p>
          <a:p>
            <a:pPr algn="just">
              <a:lnSpc>
                <a:spcPts val="2519"/>
              </a:lnSpc>
            </a:pPr>
          </a:p>
          <a:p>
            <a:pPr algn="just">
              <a:lnSpc>
                <a:spcPts val="2519"/>
              </a:lnSpc>
            </a:pPr>
            <a:r>
              <a:rPr lang="en-US" sz="1938" u="sng">
                <a:solidFill>
                  <a:srgbClr val="539BE0"/>
                </a:solidFill>
                <a:latin typeface="Garet"/>
                <a:ea typeface="Garet"/>
                <a:cs typeface="Garet"/>
                <a:sym typeface="Garet"/>
              </a:rPr>
              <a:t>https://openurl.ebsco.com/EPDB%3Agcd%3A12%3A22829484/detailv2sid=ebsco%3Aplink%3Ascholar&amp;id=ebsco%3Agcd%3A153355886&amp;crl=c</a:t>
            </a:r>
          </a:p>
          <a:p>
            <a:pPr algn="ctr">
              <a:lnSpc>
                <a:spcPts val="3018"/>
              </a:lnSpc>
            </a:pPr>
          </a:p>
        </p:txBody>
      </p:sp>
      <p:sp>
        <p:nvSpPr>
          <p:cNvPr name="TextBox 4" id="4"/>
          <p:cNvSpPr txBox="true"/>
          <p:nvPr/>
        </p:nvSpPr>
        <p:spPr>
          <a:xfrm rot="0">
            <a:off x="147364" y="466768"/>
            <a:ext cx="17993272" cy="1946112"/>
          </a:xfrm>
          <a:prstGeom prst="rect">
            <a:avLst/>
          </a:prstGeom>
        </p:spPr>
        <p:txBody>
          <a:bodyPr anchor="t" rtlCol="false" tIns="0" lIns="0" bIns="0" rIns="0">
            <a:spAutoFit/>
          </a:bodyPr>
          <a:lstStyle/>
          <a:p>
            <a:pPr algn="ctr">
              <a:lnSpc>
                <a:spcPts val="3136"/>
              </a:lnSpc>
            </a:pPr>
            <a:r>
              <a:rPr lang="en-US" sz="2412" b="true">
                <a:solidFill>
                  <a:srgbClr val="000000"/>
                </a:solidFill>
                <a:latin typeface="Garet Bold"/>
                <a:ea typeface="Garet Bold"/>
                <a:cs typeface="Garet Bold"/>
                <a:sym typeface="Garet Bold"/>
              </a:rPr>
              <a:t>A Review of the Use of Strategic Management Tools in the HealthSector</a:t>
            </a:r>
          </a:p>
          <a:p>
            <a:pPr algn="l">
              <a:lnSpc>
                <a:spcPts val="2616"/>
              </a:lnSpc>
            </a:pPr>
            <a:r>
              <a:rPr lang="en-US" sz="2012" b="true">
                <a:solidFill>
                  <a:srgbClr val="000000"/>
                </a:solidFill>
                <a:latin typeface="Garet Bold"/>
                <a:ea typeface="Garet Bold"/>
                <a:cs typeface="Garet Bold"/>
                <a:sym typeface="Garet Bold"/>
              </a:rPr>
              <a:t>Authors</a:t>
            </a:r>
          </a:p>
          <a:p>
            <a:pPr algn="l">
              <a:lnSpc>
                <a:spcPts val="2616"/>
              </a:lnSpc>
            </a:pPr>
            <a:r>
              <a:rPr lang="en-US" sz="2012" u="sng">
                <a:solidFill>
                  <a:srgbClr val="000000"/>
                </a:solidFill>
                <a:latin typeface="Garet"/>
                <a:ea typeface="Garet"/>
                <a:cs typeface="Garet"/>
                <a:sym typeface="Garet"/>
                <a:hlinkClick r:id="rId3" tooltip="https://openurl.ebsco.com/results?sid=ebsco:ocu:record&amp;bquery=AU+Alim,%20Dani%20Sahirul"/>
              </a:rPr>
              <a:t>Alim, Dani Sahirul</a:t>
            </a:r>
            <a:r>
              <a:rPr lang="en-US" sz="2012">
                <a:solidFill>
                  <a:srgbClr val="000000"/>
                </a:solidFill>
                <a:latin typeface="Garet"/>
                <a:ea typeface="Garet"/>
                <a:cs typeface="Garet"/>
                <a:sym typeface="Garet"/>
              </a:rPr>
              <a:t>; </a:t>
            </a:r>
            <a:r>
              <a:rPr lang="en-US" sz="2012" u="sng">
                <a:solidFill>
                  <a:srgbClr val="000000"/>
                </a:solidFill>
                <a:latin typeface="Garet"/>
                <a:ea typeface="Garet"/>
                <a:cs typeface="Garet"/>
                <a:sym typeface="Garet"/>
                <a:hlinkClick r:id="rId4" tooltip="https://openurl.ebsco.com/results?sid=ebsco:ocu:record&amp;bquery=AU+Wening,%20Nur"/>
              </a:rPr>
              <a:t>Wening, Nur</a:t>
            </a:r>
          </a:p>
          <a:p>
            <a:pPr algn="l">
              <a:lnSpc>
                <a:spcPts val="2616"/>
              </a:lnSpc>
            </a:pPr>
            <a:r>
              <a:rPr lang="en-US" sz="2012" b="true">
                <a:solidFill>
                  <a:srgbClr val="000000"/>
                </a:solidFill>
                <a:latin typeface="Garet Bold"/>
                <a:ea typeface="Garet Bold"/>
                <a:cs typeface="Garet Bold"/>
                <a:sym typeface="Garet Bold"/>
              </a:rPr>
              <a:t>Publication</a:t>
            </a:r>
          </a:p>
          <a:p>
            <a:pPr algn="l">
              <a:lnSpc>
                <a:spcPts val="2616"/>
              </a:lnSpc>
            </a:pPr>
            <a:r>
              <a:rPr lang="en-US" sz="2012" u="sng">
                <a:solidFill>
                  <a:srgbClr val="000000"/>
                </a:solidFill>
                <a:latin typeface="Garet"/>
                <a:ea typeface="Garet"/>
                <a:cs typeface="Garet"/>
                <a:sym typeface="Garet"/>
                <a:hlinkClick r:id="rId5" tooltip="https://openurl.ebsco.com/results?sid=ebsco:ocu:record&amp;bquery=IS+0973-9122+AND+VI+15+AND+IP+4+AND+DT+2021"/>
              </a:rPr>
              <a:t>Indian Journal of Forensic Medicine &amp; Toxicology, 2021, Vol 15, Issue 4, p975</a:t>
            </a:r>
          </a:p>
          <a:p>
            <a:pPr algn="l">
              <a:lnSpc>
                <a:spcPts val="209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9219" y="148838"/>
            <a:ext cx="18248781" cy="10138162"/>
          </a:xfrm>
          <a:custGeom>
            <a:avLst/>
            <a:gdLst/>
            <a:ahLst/>
            <a:cxnLst/>
            <a:rect r="r" b="b" t="t" l="l"/>
            <a:pathLst>
              <a:path h="10138162" w="18248781">
                <a:moveTo>
                  <a:pt x="0" y="0"/>
                </a:moveTo>
                <a:lnTo>
                  <a:pt x="18248781" y="0"/>
                </a:lnTo>
                <a:lnTo>
                  <a:pt x="18248781" y="10138162"/>
                </a:lnTo>
                <a:lnTo>
                  <a:pt x="0" y="10138162"/>
                </a:lnTo>
                <a:lnTo>
                  <a:pt x="0" y="0"/>
                </a:lnTo>
                <a:close/>
              </a:path>
            </a:pathLst>
          </a:custGeom>
          <a:blipFill>
            <a:blip r:embed="rId2">
              <a:alphaModFix amt="36000"/>
            </a:blip>
            <a:stretch>
              <a:fillRect l="-5003" t="0" r="-5003" b="0"/>
            </a:stretch>
          </a:blipFill>
        </p:spPr>
      </p:sp>
      <p:sp>
        <p:nvSpPr>
          <p:cNvPr name="TextBox 3" id="3"/>
          <p:cNvSpPr txBox="true"/>
          <p:nvPr/>
        </p:nvSpPr>
        <p:spPr>
          <a:xfrm rot="0">
            <a:off x="5139276" y="3921083"/>
            <a:ext cx="8048667" cy="2469847"/>
          </a:xfrm>
          <a:prstGeom prst="rect">
            <a:avLst/>
          </a:prstGeom>
        </p:spPr>
        <p:txBody>
          <a:bodyPr anchor="t" rtlCol="false" tIns="0" lIns="0" bIns="0" rIns="0">
            <a:spAutoFit/>
          </a:bodyPr>
          <a:lstStyle/>
          <a:p>
            <a:pPr algn="ctr" marL="0" indent="0" lvl="0">
              <a:lnSpc>
                <a:spcPts val="9939"/>
              </a:lnSpc>
              <a:spcBef>
                <a:spcPct val="0"/>
              </a:spcBef>
            </a:pPr>
            <a:r>
              <a:rPr lang="en-US" sz="7202" strike="noStrike" u="none">
                <a:solidFill>
                  <a:srgbClr val="000000"/>
                </a:solidFill>
                <a:latin typeface="Archivo Black"/>
                <a:ea typeface="Archivo Black"/>
                <a:cs typeface="Archivo Black"/>
                <a:sym typeface="Archivo Black"/>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615662" y="-54574"/>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955" t="0" r="-34955" b="0"/>
              </a:stretch>
            </a:blipFill>
          </p:spPr>
        </p:sp>
      </p:grpSp>
      <p:grpSp>
        <p:nvGrpSpPr>
          <p:cNvPr name="Group 7" id="7"/>
          <p:cNvGrpSpPr/>
          <p:nvPr/>
        </p:nvGrpSpPr>
        <p:grpSpPr>
          <a:xfrm rot="0">
            <a:off x="628188" y="3934868"/>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24311" y="4419838"/>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724833" y="7429556"/>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117601" y="7828963"/>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347590" y="0"/>
            <a:ext cx="15062420" cy="2258023"/>
            <a:chOff x="0" y="0"/>
            <a:chExt cx="1459969" cy="218865"/>
          </a:xfrm>
        </p:grpSpPr>
        <p:sp>
          <p:nvSpPr>
            <p:cNvPr name="Freeform 16" id="16"/>
            <p:cNvSpPr/>
            <p:nvPr/>
          </p:nvSpPr>
          <p:spPr>
            <a:xfrm flipH="false" flipV="false" rot="0">
              <a:off x="0" y="0"/>
              <a:ext cx="1459969" cy="218865"/>
            </a:xfrm>
            <a:custGeom>
              <a:avLst/>
              <a:gdLst/>
              <a:ahLst/>
              <a:cxnLst/>
              <a:rect r="r" b="b" t="t" l="l"/>
              <a:pathLst>
                <a:path h="218865" w="1459969">
                  <a:moveTo>
                    <a:pt x="1256769" y="0"/>
                  </a:moveTo>
                  <a:lnTo>
                    <a:pt x="0" y="0"/>
                  </a:lnTo>
                  <a:lnTo>
                    <a:pt x="203200" y="218865"/>
                  </a:lnTo>
                  <a:lnTo>
                    <a:pt x="1459969" y="218865"/>
                  </a:lnTo>
                  <a:lnTo>
                    <a:pt x="1256769" y="0"/>
                  </a:lnTo>
                  <a:close/>
                </a:path>
              </a:pathLst>
            </a:custGeom>
            <a:solidFill>
              <a:srgbClr val="010101"/>
            </a:solidFill>
            <a:ln cap="sq">
              <a:noFill/>
              <a:prstDash val="solid"/>
              <a:miter/>
            </a:ln>
          </p:spPr>
        </p:sp>
        <p:sp>
          <p:nvSpPr>
            <p:cNvPr name="TextBox 17" id="17"/>
            <p:cNvSpPr txBox="true"/>
            <p:nvPr/>
          </p:nvSpPr>
          <p:spPr>
            <a:xfrm>
              <a:off x="101600" y="-19050"/>
              <a:ext cx="1256769"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2959636" y="3679482"/>
            <a:ext cx="8131739" cy="228881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Medanta - The Medicity is a leading healthcare provider in India, renowned for its state-of-the-art facilities, world-class medical expertise, and commitment to patient care. Medanta follows a </a:t>
            </a:r>
            <a:r>
              <a:rPr lang="en-US" b="true" sz="2210" spc="216">
                <a:solidFill>
                  <a:srgbClr val="231F20"/>
                </a:solidFill>
                <a:latin typeface="Montserrat Light Bold"/>
                <a:ea typeface="Montserrat Light Bold"/>
                <a:cs typeface="Montserrat Light Bold"/>
                <a:sym typeface="Montserrat Light Bold"/>
              </a:rPr>
              <a:t>functional organizational structure</a:t>
            </a:r>
            <a:r>
              <a:rPr lang="en-US" sz="2210" spc="216">
                <a:solidFill>
                  <a:srgbClr val="231F20"/>
                </a:solidFill>
                <a:latin typeface="Montserrat Light"/>
                <a:ea typeface="Montserrat Light"/>
                <a:cs typeface="Montserrat Light"/>
                <a:sym typeface="Montserrat Light"/>
              </a:rPr>
              <a:t>, dividing its operations into specialized departments</a:t>
            </a:r>
          </a:p>
        </p:txBody>
      </p:sp>
      <p:sp>
        <p:nvSpPr>
          <p:cNvPr name="TextBox 19" id="19"/>
          <p:cNvSpPr txBox="true"/>
          <p:nvPr/>
        </p:nvSpPr>
        <p:spPr>
          <a:xfrm rot="0">
            <a:off x="628188" y="518611"/>
            <a:ext cx="7996412"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INTRODUCTION</a:t>
            </a:r>
          </a:p>
        </p:txBody>
      </p:sp>
      <p:sp>
        <p:nvSpPr>
          <p:cNvPr name="TextBox 20" id="20"/>
          <p:cNvSpPr txBox="true"/>
          <p:nvPr/>
        </p:nvSpPr>
        <p:spPr>
          <a:xfrm rot="0">
            <a:off x="2959636" y="6985664"/>
            <a:ext cx="8131739" cy="3050810"/>
          </a:xfrm>
          <a:prstGeom prst="rect">
            <a:avLst/>
          </a:prstGeom>
        </p:spPr>
        <p:txBody>
          <a:bodyPr anchor="t" rtlCol="false" tIns="0" lIns="0" bIns="0" rIns="0">
            <a:spAutoFit/>
          </a:bodyPr>
          <a:lstStyle/>
          <a:p>
            <a:pPr algn="l">
              <a:lnSpc>
                <a:spcPts val="3050"/>
              </a:lnSpc>
            </a:pPr>
            <a:r>
              <a:rPr lang="en-US" sz="2210" spc="216">
                <a:solidFill>
                  <a:srgbClr val="231F20"/>
                </a:solidFill>
                <a:latin typeface="Montserrat Light"/>
                <a:ea typeface="Montserrat Light"/>
                <a:cs typeface="Montserrat Light"/>
                <a:sym typeface="Montserrat Light"/>
              </a:rPr>
              <a:t>Medanta is currently in the </a:t>
            </a:r>
            <a:r>
              <a:rPr lang="en-US" sz="2210" spc="216" b="true">
                <a:solidFill>
                  <a:srgbClr val="231F20"/>
                </a:solidFill>
                <a:latin typeface="Montserrat Light Bold"/>
                <a:ea typeface="Montserrat Light Bold"/>
                <a:cs typeface="Montserrat Light Bold"/>
                <a:sym typeface="Montserrat Light Bold"/>
              </a:rPr>
              <a:t>maturity stage</a:t>
            </a:r>
            <a:r>
              <a:rPr lang="en-US" sz="2210" spc="216">
                <a:solidFill>
                  <a:srgbClr val="231F20"/>
                </a:solidFill>
                <a:latin typeface="Montserrat Light"/>
                <a:ea typeface="Montserrat Light"/>
                <a:cs typeface="Montserrat Light"/>
                <a:sym typeface="Montserrat Light"/>
              </a:rPr>
              <a:t> of its life cycle. It has established a strong market presence, a loyal customer base, and a stable revenue stream. However, to sustain its growth and competitiveness, Medanta must continue to innovate and adapt to changing market dynamics.</a:t>
            </a:r>
          </a:p>
          <a:p>
            <a:pPr algn="l" marL="0" indent="0" lvl="0">
              <a:lnSpc>
                <a:spcPts val="3050"/>
              </a:lnSpc>
              <a:spcBef>
                <a:spcPct val="0"/>
              </a:spcBef>
            </a:pPr>
          </a:p>
        </p:txBody>
      </p:sp>
      <p:sp>
        <p:nvSpPr>
          <p:cNvPr name="TextBox 21" id="21"/>
          <p:cNvSpPr txBox="true"/>
          <p:nvPr/>
        </p:nvSpPr>
        <p:spPr>
          <a:xfrm rot="0">
            <a:off x="11467315" y="9705301"/>
            <a:ext cx="5537716"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aret"/>
                <a:ea typeface="Garet"/>
                <a:cs typeface="Garet"/>
                <a:sym typeface="Garet"/>
              </a:rPr>
              <a:t>      </a:t>
            </a:r>
            <a:r>
              <a:rPr lang="en-US" b="true" sz="2199" u="sng">
                <a:solidFill>
                  <a:srgbClr val="539BE0"/>
                </a:solidFill>
                <a:latin typeface="Garet Bold"/>
                <a:ea typeface="Garet Bold"/>
                <a:cs typeface="Garet Bold"/>
                <a:sym typeface="Garet Bold"/>
                <a:hlinkClick r:id="rId9" tooltip="https://www.medanta.org/about"/>
              </a:rPr>
              <a:t>https://www.medanta.org/about</a:t>
            </a:r>
            <a:r>
              <a:rPr lang="en-US" sz="2199">
                <a:solidFill>
                  <a:srgbClr val="000000"/>
                </a:solidFill>
                <a:latin typeface="Garet"/>
                <a:ea typeface="Garet"/>
                <a:cs typeface="Garet"/>
                <a:sym typeface="Garet"/>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18288000" cy="10257182"/>
          </a:xfrm>
          <a:custGeom>
            <a:avLst/>
            <a:gdLst/>
            <a:ahLst/>
            <a:cxnLst/>
            <a:rect r="r" b="b" t="t" l="l"/>
            <a:pathLst>
              <a:path h="10257182" w="18288000">
                <a:moveTo>
                  <a:pt x="0" y="0"/>
                </a:moveTo>
                <a:lnTo>
                  <a:pt x="18288000" y="0"/>
                </a:lnTo>
                <a:lnTo>
                  <a:pt x="18288000" y="10257182"/>
                </a:lnTo>
                <a:lnTo>
                  <a:pt x="0" y="10257182"/>
                </a:lnTo>
                <a:lnTo>
                  <a:pt x="0" y="0"/>
                </a:lnTo>
                <a:close/>
              </a:path>
            </a:pathLst>
          </a:custGeom>
          <a:blipFill>
            <a:blip r:embed="rId3">
              <a:alphaModFix amt="50000"/>
            </a:blip>
            <a:stretch>
              <a:fillRect l="0" t="-9394" r="0" b="-9394"/>
            </a:stretch>
          </a:blipFill>
        </p:spPr>
      </p:sp>
      <p:grpSp>
        <p:nvGrpSpPr>
          <p:cNvPr name="Group 4" id="4"/>
          <p:cNvGrpSpPr/>
          <p:nvPr/>
        </p:nvGrpSpPr>
        <p:grpSpPr>
          <a:xfrm rot="0">
            <a:off x="9731123" y="2607270"/>
            <a:ext cx="6422296" cy="6422996"/>
            <a:chOff x="0" y="0"/>
            <a:chExt cx="6603840" cy="6604560"/>
          </a:xfrm>
        </p:grpSpPr>
        <p:sp>
          <p:nvSpPr>
            <p:cNvPr name="Freeform 5" id="5"/>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6" id="6"/>
          <p:cNvGrpSpPr/>
          <p:nvPr/>
        </p:nvGrpSpPr>
        <p:grpSpPr>
          <a:xfrm rot="0">
            <a:off x="10860907" y="4278313"/>
            <a:ext cx="1309387" cy="2127228"/>
            <a:chOff x="0" y="0"/>
            <a:chExt cx="1346400" cy="2187360"/>
          </a:xfrm>
        </p:grpSpPr>
        <p:sp>
          <p:nvSpPr>
            <p:cNvPr name="Freeform 7" id="7"/>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8" id="8"/>
          <p:cNvGrpSpPr/>
          <p:nvPr/>
        </p:nvGrpSpPr>
        <p:grpSpPr>
          <a:xfrm rot="0">
            <a:off x="11132587" y="6192678"/>
            <a:ext cx="1806533" cy="1522249"/>
            <a:chOff x="0" y="0"/>
            <a:chExt cx="1857600" cy="1565280"/>
          </a:xfrm>
        </p:grpSpPr>
        <p:sp>
          <p:nvSpPr>
            <p:cNvPr name="Freeform 9" id="9"/>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10" id="10"/>
          <p:cNvGrpSpPr/>
          <p:nvPr/>
        </p:nvGrpSpPr>
        <p:grpSpPr>
          <a:xfrm rot="0">
            <a:off x="12939120" y="6192678"/>
            <a:ext cx="1806533" cy="1522249"/>
            <a:chOff x="0" y="0"/>
            <a:chExt cx="1857600" cy="1565280"/>
          </a:xfrm>
        </p:grpSpPr>
        <p:sp>
          <p:nvSpPr>
            <p:cNvPr name="Freeform 11" id="11"/>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2" id="12"/>
          <p:cNvGrpSpPr/>
          <p:nvPr/>
        </p:nvGrpSpPr>
        <p:grpSpPr>
          <a:xfrm rot="0">
            <a:off x="13710748" y="4278313"/>
            <a:ext cx="1306586" cy="2127228"/>
            <a:chOff x="0" y="0"/>
            <a:chExt cx="1343520" cy="2187360"/>
          </a:xfrm>
        </p:grpSpPr>
        <p:sp>
          <p:nvSpPr>
            <p:cNvPr name="Freeform 13" id="13"/>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4" id="14"/>
          <p:cNvGrpSpPr/>
          <p:nvPr/>
        </p:nvGrpSpPr>
        <p:grpSpPr>
          <a:xfrm rot="0">
            <a:off x="11824391" y="3645326"/>
            <a:ext cx="2229458" cy="1093023"/>
            <a:chOff x="0" y="0"/>
            <a:chExt cx="2292480" cy="1123920"/>
          </a:xfrm>
        </p:grpSpPr>
        <p:sp>
          <p:nvSpPr>
            <p:cNvPr name="Freeform 15" id="15"/>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11997342" y="4837078"/>
            <a:ext cx="1883556" cy="1883556"/>
            <a:chOff x="0" y="0"/>
            <a:chExt cx="1936800" cy="1936800"/>
          </a:xfrm>
        </p:grpSpPr>
        <p:sp>
          <p:nvSpPr>
            <p:cNvPr name="Freeform 17" id="17"/>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12238213" y="1950126"/>
            <a:ext cx="1404615" cy="1404615"/>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15335228" y="4145274"/>
            <a:ext cx="1404615" cy="1405315"/>
            <a:chOff x="0" y="0"/>
            <a:chExt cx="1444320" cy="1445040"/>
          </a:xfrm>
        </p:grpSpPr>
        <p:sp>
          <p:nvSpPr>
            <p:cNvPr name="Freeform 21" id="21"/>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2" id="22"/>
          <p:cNvGrpSpPr/>
          <p:nvPr/>
        </p:nvGrpSpPr>
        <p:grpSpPr>
          <a:xfrm rot="0">
            <a:off x="14180587" y="7721229"/>
            <a:ext cx="1404615" cy="1404615"/>
            <a:chOff x="0" y="0"/>
            <a:chExt cx="1444320" cy="1444320"/>
          </a:xfrm>
        </p:grpSpPr>
        <p:sp>
          <p:nvSpPr>
            <p:cNvPr name="Freeform 23" id="23"/>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4" id="24"/>
          <p:cNvGrpSpPr/>
          <p:nvPr/>
        </p:nvGrpSpPr>
        <p:grpSpPr>
          <a:xfrm rot="0">
            <a:off x="10376364" y="7721229"/>
            <a:ext cx="1404615" cy="1404615"/>
            <a:chOff x="0" y="0"/>
            <a:chExt cx="1444320" cy="1444320"/>
          </a:xfrm>
        </p:grpSpPr>
        <p:sp>
          <p:nvSpPr>
            <p:cNvPr name="Freeform 25" id="25"/>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6" id="26"/>
          <p:cNvGrpSpPr/>
          <p:nvPr/>
        </p:nvGrpSpPr>
        <p:grpSpPr>
          <a:xfrm rot="0">
            <a:off x="9144000" y="4145274"/>
            <a:ext cx="1405315" cy="1405315"/>
            <a:chOff x="0" y="0"/>
            <a:chExt cx="1445040" cy="1445040"/>
          </a:xfrm>
        </p:grpSpPr>
        <p:sp>
          <p:nvSpPr>
            <p:cNvPr name="Freeform 27" id="27"/>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8" id="28"/>
          <p:cNvSpPr/>
          <p:nvPr/>
        </p:nvSpPr>
        <p:spPr>
          <a:xfrm flipH="false" flipV="false" rot="0">
            <a:off x="12541476" y="5464296"/>
            <a:ext cx="795288" cy="629119"/>
          </a:xfrm>
          <a:custGeom>
            <a:avLst/>
            <a:gdLst/>
            <a:ahLst/>
            <a:cxnLst/>
            <a:rect r="r" b="b" t="t" l="l"/>
            <a:pathLst>
              <a:path h="629119" w="795288">
                <a:moveTo>
                  <a:pt x="0" y="0"/>
                </a:moveTo>
                <a:lnTo>
                  <a:pt x="795288" y="0"/>
                </a:lnTo>
                <a:lnTo>
                  <a:pt x="795288" y="629120"/>
                </a:lnTo>
                <a:lnTo>
                  <a:pt x="0" y="629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15632519" y="4364397"/>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1323900" y="1585199"/>
            <a:ext cx="6015768" cy="898392"/>
          </a:xfrm>
          <a:prstGeom prst="rect">
            <a:avLst/>
          </a:prstGeom>
        </p:spPr>
        <p:txBody>
          <a:bodyPr anchor="t" rtlCol="false" tIns="0" lIns="0" bIns="0" rIns="0">
            <a:spAutoFit/>
          </a:bodyPr>
          <a:lstStyle/>
          <a:p>
            <a:pPr algn="ctr" marL="0" indent="0" lvl="0">
              <a:lnSpc>
                <a:spcPts val="7291"/>
              </a:lnSpc>
              <a:spcBef>
                <a:spcPct val="0"/>
              </a:spcBef>
            </a:pPr>
            <a:r>
              <a:rPr lang="en-US" sz="5283" spc="184" strike="noStrike" u="none">
                <a:solidFill>
                  <a:srgbClr val="010101"/>
                </a:solidFill>
                <a:latin typeface="Archivo Black"/>
                <a:ea typeface="Archivo Black"/>
                <a:cs typeface="Archivo Black"/>
                <a:sym typeface="Archivo Black"/>
              </a:rPr>
              <a:t>STRATEGIES</a:t>
            </a:r>
          </a:p>
        </p:txBody>
      </p:sp>
      <p:sp>
        <p:nvSpPr>
          <p:cNvPr name="TextBox 35" id="35"/>
          <p:cNvSpPr txBox="true"/>
          <p:nvPr/>
        </p:nvSpPr>
        <p:spPr>
          <a:xfrm rot="0">
            <a:off x="1451906" y="4954130"/>
            <a:ext cx="2246916" cy="338785"/>
          </a:xfrm>
          <a:prstGeom prst="rect">
            <a:avLst/>
          </a:prstGeom>
        </p:spPr>
        <p:txBody>
          <a:bodyPr anchor="t" rtlCol="false" tIns="0" lIns="0" bIns="0" rIns="0">
            <a:spAutoFit/>
          </a:bodyPr>
          <a:lstStyle/>
          <a:p>
            <a:pPr algn="ctr">
              <a:lnSpc>
                <a:spcPts val="2641"/>
              </a:lnSpc>
              <a:spcBef>
                <a:spcPct val="0"/>
              </a:spcBef>
            </a:pPr>
            <a:r>
              <a:rPr lang="en-US" b="true" sz="1887" spc="-37">
                <a:solidFill>
                  <a:srgbClr val="010101"/>
                </a:solidFill>
                <a:latin typeface="Montserrat Light Bold"/>
                <a:ea typeface="Montserrat Light Bold"/>
                <a:cs typeface="Montserrat Light Bold"/>
                <a:sym typeface="Montserrat Light Bold"/>
              </a:rPr>
              <a:t>Planning</a:t>
            </a:r>
          </a:p>
        </p:txBody>
      </p:sp>
      <p:sp>
        <p:nvSpPr>
          <p:cNvPr name="TextBox 36" id="36"/>
          <p:cNvSpPr txBox="true"/>
          <p:nvPr/>
        </p:nvSpPr>
        <p:spPr>
          <a:xfrm rot="0">
            <a:off x="2126021" y="3793907"/>
            <a:ext cx="898685" cy="8830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Montserrat Light Bold"/>
                <a:ea typeface="Montserrat Light Bold"/>
                <a:cs typeface="Montserrat Light Bold"/>
                <a:sym typeface="Montserrat Light Bold"/>
              </a:rPr>
              <a:t>01</a:t>
            </a:r>
          </a:p>
        </p:txBody>
      </p:sp>
      <p:sp>
        <p:nvSpPr>
          <p:cNvPr name="TextBox 37" id="37"/>
          <p:cNvSpPr txBox="true"/>
          <p:nvPr/>
        </p:nvSpPr>
        <p:spPr>
          <a:xfrm rot="0">
            <a:off x="4202160" y="4955057"/>
            <a:ext cx="2246916" cy="338785"/>
          </a:xfrm>
          <a:prstGeom prst="rect">
            <a:avLst/>
          </a:prstGeom>
        </p:spPr>
        <p:txBody>
          <a:bodyPr anchor="t" rtlCol="false" tIns="0" lIns="0" bIns="0" rIns="0">
            <a:spAutoFit/>
          </a:bodyPr>
          <a:lstStyle/>
          <a:p>
            <a:pPr algn="ctr">
              <a:lnSpc>
                <a:spcPts val="2641"/>
              </a:lnSpc>
              <a:spcBef>
                <a:spcPct val="0"/>
              </a:spcBef>
            </a:pPr>
            <a:r>
              <a:rPr lang="en-US" b="true" sz="1887" spc="-37">
                <a:solidFill>
                  <a:srgbClr val="010101"/>
                </a:solidFill>
                <a:latin typeface="Montserrat Light Bold"/>
                <a:ea typeface="Montserrat Light Bold"/>
                <a:cs typeface="Montserrat Light Bold"/>
                <a:sym typeface="Montserrat Light Bold"/>
              </a:rPr>
              <a:t>Competitive </a:t>
            </a:r>
          </a:p>
        </p:txBody>
      </p:sp>
      <p:sp>
        <p:nvSpPr>
          <p:cNvPr name="TextBox 38" id="38"/>
          <p:cNvSpPr txBox="true"/>
          <p:nvPr/>
        </p:nvSpPr>
        <p:spPr>
          <a:xfrm rot="0">
            <a:off x="4787740" y="3793907"/>
            <a:ext cx="898685" cy="8830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Montserrat Light Bold"/>
                <a:ea typeface="Montserrat Light Bold"/>
                <a:cs typeface="Montserrat Light Bold"/>
                <a:sym typeface="Montserrat Light Bold"/>
              </a:rPr>
              <a:t>02</a:t>
            </a:r>
          </a:p>
        </p:txBody>
      </p:sp>
      <p:sp>
        <p:nvSpPr>
          <p:cNvPr name="TextBox 39" id="39"/>
          <p:cNvSpPr txBox="true"/>
          <p:nvPr/>
        </p:nvSpPr>
        <p:spPr>
          <a:xfrm rot="0">
            <a:off x="1451906" y="6837368"/>
            <a:ext cx="2246916" cy="338785"/>
          </a:xfrm>
          <a:prstGeom prst="rect">
            <a:avLst/>
          </a:prstGeom>
        </p:spPr>
        <p:txBody>
          <a:bodyPr anchor="t" rtlCol="false" tIns="0" lIns="0" bIns="0" rIns="0">
            <a:spAutoFit/>
          </a:bodyPr>
          <a:lstStyle/>
          <a:p>
            <a:pPr algn="ctr">
              <a:lnSpc>
                <a:spcPts val="2641"/>
              </a:lnSpc>
              <a:spcBef>
                <a:spcPct val="0"/>
              </a:spcBef>
            </a:pPr>
            <a:r>
              <a:rPr lang="en-US" b="true" sz="1887" spc="-37">
                <a:solidFill>
                  <a:srgbClr val="010101"/>
                </a:solidFill>
                <a:latin typeface="Montserrat Light Bold"/>
                <a:ea typeface="Montserrat Light Bold"/>
                <a:cs typeface="Montserrat Light Bold"/>
                <a:sym typeface="Montserrat Light Bold"/>
              </a:rPr>
              <a:t>Analysis</a:t>
            </a:r>
          </a:p>
        </p:txBody>
      </p:sp>
      <p:sp>
        <p:nvSpPr>
          <p:cNvPr name="TextBox 40" id="40"/>
          <p:cNvSpPr txBox="true"/>
          <p:nvPr/>
        </p:nvSpPr>
        <p:spPr>
          <a:xfrm rot="0">
            <a:off x="2126021" y="5902847"/>
            <a:ext cx="898685" cy="8830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Montserrat Light Bold"/>
                <a:ea typeface="Montserrat Light Bold"/>
                <a:cs typeface="Montserrat Light Bold"/>
                <a:sym typeface="Montserrat Light Bold"/>
              </a:rPr>
              <a:t>03</a:t>
            </a:r>
          </a:p>
        </p:txBody>
      </p:sp>
      <p:sp>
        <p:nvSpPr>
          <p:cNvPr name="TextBox 41" id="41"/>
          <p:cNvSpPr txBox="true"/>
          <p:nvPr/>
        </p:nvSpPr>
        <p:spPr>
          <a:xfrm rot="0">
            <a:off x="4056687" y="6837368"/>
            <a:ext cx="2246916" cy="338785"/>
          </a:xfrm>
          <a:prstGeom prst="rect">
            <a:avLst/>
          </a:prstGeom>
        </p:spPr>
        <p:txBody>
          <a:bodyPr anchor="t" rtlCol="false" tIns="0" lIns="0" bIns="0" rIns="0">
            <a:spAutoFit/>
          </a:bodyPr>
          <a:lstStyle/>
          <a:p>
            <a:pPr algn="ctr">
              <a:lnSpc>
                <a:spcPts val="2641"/>
              </a:lnSpc>
              <a:spcBef>
                <a:spcPct val="0"/>
              </a:spcBef>
            </a:pPr>
            <a:r>
              <a:rPr lang="en-US" b="true" sz="1887" spc="-37">
                <a:solidFill>
                  <a:srgbClr val="010101"/>
                </a:solidFill>
                <a:latin typeface="Montserrat Light Bold"/>
                <a:ea typeface="Montserrat Light Bold"/>
                <a:cs typeface="Montserrat Light Bold"/>
                <a:sym typeface="Montserrat Light Bold"/>
              </a:rPr>
              <a:t>Execution</a:t>
            </a:r>
          </a:p>
        </p:txBody>
      </p:sp>
      <p:sp>
        <p:nvSpPr>
          <p:cNvPr name="TextBox 42" id="42"/>
          <p:cNvSpPr txBox="true"/>
          <p:nvPr/>
        </p:nvSpPr>
        <p:spPr>
          <a:xfrm rot="0">
            <a:off x="4730802" y="5902847"/>
            <a:ext cx="898685" cy="8830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Montserrat Light Bold"/>
                <a:ea typeface="Montserrat Light Bold"/>
                <a:cs typeface="Montserrat Light Bold"/>
                <a:sym typeface="Montserrat Light Bold"/>
              </a:rPr>
              <a:t>04</a:t>
            </a:r>
          </a:p>
        </p:txBody>
      </p:sp>
      <p:sp>
        <p:nvSpPr>
          <p:cNvPr name="TextBox 43" id="43"/>
          <p:cNvSpPr txBox="true"/>
          <p:nvPr/>
        </p:nvSpPr>
        <p:spPr>
          <a:xfrm rot="0">
            <a:off x="6665553" y="6877215"/>
            <a:ext cx="2246916" cy="338785"/>
          </a:xfrm>
          <a:prstGeom prst="rect">
            <a:avLst/>
          </a:prstGeom>
        </p:spPr>
        <p:txBody>
          <a:bodyPr anchor="t" rtlCol="false" tIns="0" lIns="0" bIns="0" rIns="0">
            <a:spAutoFit/>
          </a:bodyPr>
          <a:lstStyle/>
          <a:p>
            <a:pPr algn="ctr">
              <a:lnSpc>
                <a:spcPts val="2641"/>
              </a:lnSpc>
              <a:spcBef>
                <a:spcPct val="0"/>
              </a:spcBef>
            </a:pPr>
            <a:r>
              <a:rPr lang="en-US" b="true" sz="1887" spc="-37">
                <a:solidFill>
                  <a:srgbClr val="010101"/>
                </a:solidFill>
                <a:latin typeface="Montserrat Light Bold"/>
                <a:ea typeface="Montserrat Light Bold"/>
                <a:cs typeface="Montserrat Light Bold"/>
                <a:sym typeface="Montserrat Light Bold"/>
              </a:rPr>
              <a:t>Growth</a:t>
            </a:r>
          </a:p>
        </p:txBody>
      </p:sp>
      <p:sp>
        <p:nvSpPr>
          <p:cNvPr name="TextBox 44" id="44"/>
          <p:cNvSpPr txBox="true"/>
          <p:nvPr/>
        </p:nvSpPr>
        <p:spPr>
          <a:xfrm rot="0">
            <a:off x="7339668" y="5942693"/>
            <a:ext cx="898685" cy="8830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Montserrat Light Bold"/>
                <a:ea typeface="Montserrat Light Bold"/>
                <a:cs typeface="Montserrat Light Bold"/>
                <a:sym typeface="Montserrat Light Bold"/>
              </a:rPr>
              <a:t>05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4055"/>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700" t="-7856" r="-6700" b="0"/>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4784036"/>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495914" y="5528564"/>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Strengths</a:t>
              </a:r>
            </a:p>
          </p:txBody>
        </p:sp>
      </p:grpSp>
      <p:grpSp>
        <p:nvGrpSpPr>
          <p:cNvPr name="Group 12" id="12"/>
          <p:cNvGrpSpPr/>
          <p:nvPr/>
        </p:nvGrpSpPr>
        <p:grpSpPr>
          <a:xfrm rot="0">
            <a:off x="5900738" y="3603602"/>
            <a:ext cx="3086100" cy="4784036"/>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5528564"/>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Weakness</a:t>
              </a:r>
            </a:p>
          </p:txBody>
        </p:sp>
      </p:grpSp>
      <p:grpSp>
        <p:nvGrpSpPr>
          <p:cNvPr name="Group 18" id="18"/>
          <p:cNvGrpSpPr/>
          <p:nvPr/>
        </p:nvGrpSpPr>
        <p:grpSpPr>
          <a:xfrm rot="0">
            <a:off x="9301162" y="3603602"/>
            <a:ext cx="3086100" cy="4784036"/>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01162" y="5528564"/>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Opportunities</a:t>
              </a:r>
            </a:p>
          </p:txBody>
        </p:sp>
      </p:grpSp>
      <p:grpSp>
        <p:nvGrpSpPr>
          <p:cNvPr name="Group 24" id="24"/>
          <p:cNvGrpSpPr/>
          <p:nvPr/>
        </p:nvGrpSpPr>
        <p:grpSpPr>
          <a:xfrm rot="0">
            <a:off x="12705986" y="3603602"/>
            <a:ext cx="3086100" cy="4784036"/>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705986" y="5528564"/>
            <a:ext cx="3086100" cy="507624"/>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Threats</a:t>
              </a:r>
            </a:p>
          </p:txBody>
        </p:sp>
      </p:grpSp>
      <p:sp>
        <p:nvSpPr>
          <p:cNvPr name="Freeform 30" id="30"/>
          <p:cNvSpPr/>
          <p:nvPr/>
        </p:nvSpPr>
        <p:spPr>
          <a:xfrm flipH="false" flipV="false" rot="0">
            <a:off x="3568113" y="4165193"/>
            <a:ext cx="789574" cy="975879"/>
          </a:xfrm>
          <a:custGeom>
            <a:avLst/>
            <a:gdLst/>
            <a:ahLst/>
            <a:cxnLst/>
            <a:rect r="r" b="b" t="t" l="l"/>
            <a:pathLst>
              <a:path h="975879" w="789574">
                <a:moveTo>
                  <a:pt x="0" y="0"/>
                </a:moveTo>
                <a:lnTo>
                  <a:pt x="789575" y="0"/>
                </a:lnTo>
                <a:lnTo>
                  <a:pt x="789575"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SWOT ANALYSIS</a:t>
            </a:r>
          </a:p>
        </p:txBody>
      </p:sp>
      <p:sp>
        <p:nvSpPr>
          <p:cNvPr name="TextBox 32" id="32"/>
          <p:cNvSpPr txBox="true"/>
          <p:nvPr/>
        </p:nvSpPr>
        <p:spPr>
          <a:xfrm rot="0">
            <a:off x="2640360" y="6250170"/>
            <a:ext cx="2722103" cy="1558814"/>
          </a:xfrm>
          <a:prstGeom prst="rect">
            <a:avLst/>
          </a:prstGeom>
        </p:spPr>
        <p:txBody>
          <a:bodyPr anchor="t" rtlCol="false" tIns="0" lIns="0" bIns="0" rIns="0">
            <a:spAutoFit/>
          </a:bodyPr>
          <a:lstStyle/>
          <a:p>
            <a:pPr algn="ctr" marL="0" indent="0" lvl="0">
              <a:lnSpc>
                <a:spcPts val="2498"/>
              </a:lnSpc>
              <a:spcBef>
                <a:spcPct val="0"/>
              </a:spcBef>
            </a:pPr>
            <a:r>
              <a:rPr lang="en-US" sz="1810" spc="177">
                <a:solidFill>
                  <a:srgbClr val="231F20"/>
                </a:solidFill>
                <a:latin typeface="Montserrat Light"/>
                <a:ea typeface="Montserrat Light"/>
                <a:cs typeface="Montserrat Light"/>
                <a:sym typeface="Montserrat Light"/>
              </a:rPr>
              <a:t> Strong brand, experienced doctors, advanced facilities, patient-focused care.</a:t>
            </a:r>
          </a:p>
        </p:txBody>
      </p:sp>
      <p:sp>
        <p:nvSpPr>
          <p:cNvPr name="TextBox 33" id="33"/>
          <p:cNvSpPr txBox="true"/>
          <p:nvPr/>
        </p:nvSpPr>
        <p:spPr>
          <a:xfrm rot="0">
            <a:off x="6036135" y="6250170"/>
            <a:ext cx="2722103" cy="1558814"/>
          </a:xfrm>
          <a:prstGeom prst="rect">
            <a:avLst/>
          </a:prstGeom>
        </p:spPr>
        <p:txBody>
          <a:bodyPr anchor="t" rtlCol="false" tIns="0" lIns="0" bIns="0" rIns="0">
            <a:spAutoFit/>
          </a:bodyPr>
          <a:lstStyle/>
          <a:p>
            <a:pPr algn="ctr" marL="0" indent="0" lvl="0">
              <a:lnSpc>
                <a:spcPts val="2498"/>
              </a:lnSpc>
              <a:spcBef>
                <a:spcPct val="0"/>
              </a:spcBef>
            </a:pPr>
            <a:r>
              <a:rPr lang="en-US" sz="1810" spc="177">
                <a:solidFill>
                  <a:srgbClr val="231F20"/>
                </a:solidFill>
                <a:latin typeface="Montserrat Light"/>
                <a:ea typeface="Montserrat Light"/>
                <a:cs typeface="Montserrat Light"/>
                <a:sym typeface="Montserrat Light"/>
              </a:rPr>
              <a:t> Dependence on key doctors, operational inefficiencies, growth challenges.</a:t>
            </a:r>
          </a:p>
        </p:txBody>
      </p:sp>
      <p:sp>
        <p:nvSpPr>
          <p:cNvPr name="TextBox 34" id="34"/>
          <p:cNvSpPr txBox="true"/>
          <p:nvPr/>
        </p:nvSpPr>
        <p:spPr>
          <a:xfrm rot="0">
            <a:off x="9445609" y="6250170"/>
            <a:ext cx="2722103" cy="1558814"/>
          </a:xfrm>
          <a:prstGeom prst="rect">
            <a:avLst/>
          </a:prstGeom>
        </p:spPr>
        <p:txBody>
          <a:bodyPr anchor="t" rtlCol="false" tIns="0" lIns="0" bIns="0" rIns="0">
            <a:spAutoFit/>
          </a:bodyPr>
          <a:lstStyle/>
          <a:p>
            <a:pPr algn="ctr" marL="0" indent="0" lvl="0">
              <a:lnSpc>
                <a:spcPts val="2498"/>
              </a:lnSpc>
              <a:spcBef>
                <a:spcPct val="0"/>
              </a:spcBef>
            </a:pPr>
            <a:r>
              <a:rPr lang="en-US" sz="1810" spc="177">
                <a:solidFill>
                  <a:srgbClr val="231F20"/>
                </a:solidFill>
                <a:latin typeface="Montserrat Light"/>
                <a:ea typeface="Montserrat Light"/>
                <a:cs typeface="Montserrat Light"/>
                <a:sym typeface="Montserrat Light"/>
              </a:rPr>
              <a:t>Expansion, international partnerships, technology advancements.</a:t>
            </a:r>
          </a:p>
        </p:txBody>
      </p:sp>
      <p:sp>
        <p:nvSpPr>
          <p:cNvPr name="TextBox 35" id="35"/>
          <p:cNvSpPr txBox="true"/>
          <p:nvPr/>
        </p:nvSpPr>
        <p:spPr>
          <a:xfrm rot="0">
            <a:off x="12850433" y="6250170"/>
            <a:ext cx="2722103" cy="2501789"/>
          </a:xfrm>
          <a:prstGeom prst="rect">
            <a:avLst/>
          </a:prstGeom>
        </p:spPr>
        <p:txBody>
          <a:bodyPr anchor="t" rtlCol="false" tIns="0" lIns="0" bIns="0" rIns="0">
            <a:spAutoFit/>
          </a:bodyPr>
          <a:lstStyle/>
          <a:p>
            <a:pPr algn="ctr">
              <a:lnSpc>
                <a:spcPts val="2498"/>
              </a:lnSpc>
            </a:pPr>
            <a:r>
              <a:rPr lang="en-US" sz="1810" spc="177">
                <a:solidFill>
                  <a:srgbClr val="231F20"/>
                </a:solidFill>
                <a:latin typeface="Montserrat Light"/>
                <a:ea typeface="Montserrat Light"/>
                <a:cs typeface="Montserrat Light"/>
                <a:sym typeface="Montserrat Light"/>
              </a:rPr>
              <a:t> Economic downturns, regulatory changes, competition.</a:t>
            </a:r>
          </a:p>
          <a:p>
            <a:pPr algn="ctr">
              <a:lnSpc>
                <a:spcPts val="2498"/>
              </a:lnSpc>
            </a:pPr>
          </a:p>
          <a:p>
            <a:pPr algn="ctr">
              <a:lnSpc>
                <a:spcPts val="2498"/>
              </a:lnSpc>
            </a:pPr>
          </a:p>
          <a:p>
            <a:pPr algn="ctr">
              <a:lnSpc>
                <a:spcPts val="2498"/>
              </a:lnSpc>
            </a:pPr>
          </a:p>
          <a:p>
            <a:pPr algn="ctr" marL="0" indent="0" lvl="0">
              <a:lnSpc>
                <a:spcPts val="2498"/>
              </a:lnSpc>
              <a:spcBef>
                <a:spcPct val="0"/>
              </a:spcBef>
            </a:pPr>
          </a:p>
        </p:txBody>
      </p:sp>
      <p:sp>
        <p:nvSpPr>
          <p:cNvPr name="Freeform 36" id="36"/>
          <p:cNvSpPr/>
          <p:nvPr/>
        </p:nvSpPr>
        <p:spPr>
          <a:xfrm flipH="false" flipV="false" rot="0">
            <a:off x="10188411" y="4260640"/>
            <a:ext cx="1236499" cy="858804"/>
          </a:xfrm>
          <a:custGeom>
            <a:avLst/>
            <a:gdLst/>
            <a:ahLst/>
            <a:cxnLst/>
            <a:rect r="r" b="b" t="t" l="l"/>
            <a:pathLst>
              <a:path h="858804" w="1236499">
                <a:moveTo>
                  <a:pt x="0" y="0"/>
                </a:moveTo>
                <a:lnTo>
                  <a:pt x="1236499" y="0"/>
                </a:lnTo>
                <a:lnTo>
                  <a:pt x="1236499" y="858805"/>
                </a:lnTo>
                <a:lnTo>
                  <a:pt x="0" y="858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7037956" y="4247301"/>
            <a:ext cx="811663" cy="811663"/>
          </a:xfrm>
          <a:custGeom>
            <a:avLst/>
            <a:gdLst/>
            <a:ahLst/>
            <a:cxnLst/>
            <a:rect r="r" b="b" t="t" l="l"/>
            <a:pathLst>
              <a:path h="811663" w="811663">
                <a:moveTo>
                  <a:pt x="0" y="0"/>
                </a:moveTo>
                <a:lnTo>
                  <a:pt x="811663" y="0"/>
                </a:lnTo>
                <a:lnTo>
                  <a:pt x="811663" y="811663"/>
                </a:lnTo>
                <a:lnTo>
                  <a:pt x="0" y="811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3727433" y="4089514"/>
            <a:ext cx="1043208" cy="1029931"/>
          </a:xfrm>
          <a:custGeom>
            <a:avLst/>
            <a:gdLst/>
            <a:ahLst/>
            <a:cxnLst/>
            <a:rect r="r" b="b" t="t" l="l"/>
            <a:pathLst>
              <a:path h="1029931" w="1043208">
                <a:moveTo>
                  <a:pt x="0" y="0"/>
                </a:moveTo>
                <a:lnTo>
                  <a:pt x="1043207" y="0"/>
                </a:lnTo>
                <a:lnTo>
                  <a:pt x="1043207" y="1029931"/>
                </a:lnTo>
                <a:lnTo>
                  <a:pt x="0" y="1029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sp>
        <p:nvSpPr>
          <p:cNvPr name="Freeform 7" id="7"/>
          <p:cNvSpPr/>
          <p:nvPr/>
        </p:nvSpPr>
        <p:spPr>
          <a:xfrm flipH="false" flipV="false" rot="0">
            <a:off x="0" y="6304293"/>
            <a:ext cx="18269902" cy="4086979"/>
          </a:xfrm>
          <a:custGeom>
            <a:avLst/>
            <a:gdLst/>
            <a:ahLst/>
            <a:cxnLst/>
            <a:rect r="r" b="b" t="t" l="l"/>
            <a:pathLst>
              <a:path h="4086979" w="18269902">
                <a:moveTo>
                  <a:pt x="0" y="0"/>
                </a:moveTo>
                <a:lnTo>
                  <a:pt x="18269902" y="0"/>
                </a:lnTo>
                <a:lnTo>
                  <a:pt x="18269902" y="4086980"/>
                </a:lnTo>
                <a:lnTo>
                  <a:pt x="0" y="4086980"/>
                </a:lnTo>
                <a:lnTo>
                  <a:pt x="0" y="0"/>
                </a:lnTo>
                <a:close/>
              </a:path>
            </a:pathLst>
          </a:custGeom>
          <a:blipFill>
            <a:blip r:embed="rId4"/>
            <a:stretch>
              <a:fillRect l="0" t="-29067" r="0" b="-29067"/>
            </a:stretch>
          </a:blipFill>
        </p:spPr>
      </p:sp>
      <p:grpSp>
        <p:nvGrpSpPr>
          <p:cNvPr name="Group 8" id="8"/>
          <p:cNvGrpSpPr/>
          <p:nvPr/>
        </p:nvGrpSpPr>
        <p:grpSpPr>
          <a:xfrm rot="0">
            <a:off x="1739474" y="4031724"/>
            <a:ext cx="4595005" cy="3573491"/>
            <a:chOff x="0" y="0"/>
            <a:chExt cx="1210207" cy="941166"/>
          </a:xfrm>
        </p:grpSpPr>
        <p:sp>
          <p:nvSpPr>
            <p:cNvPr name="Freeform 9" id="9"/>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0" id="10"/>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2954088" y="3875355"/>
            <a:ext cx="157787" cy="156369"/>
            <a:chOff x="0" y="0"/>
            <a:chExt cx="320400" cy="317520"/>
          </a:xfrm>
        </p:grpSpPr>
        <p:sp>
          <p:nvSpPr>
            <p:cNvPr name="Freeform 12" id="12"/>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3" id="13"/>
          <p:cNvGrpSpPr/>
          <p:nvPr/>
        </p:nvGrpSpPr>
        <p:grpSpPr>
          <a:xfrm rot="0">
            <a:off x="1981480" y="3875355"/>
            <a:ext cx="1047779" cy="1124013"/>
            <a:chOff x="0" y="0"/>
            <a:chExt cx="2127600" cy="2282400"/>
          </a:xfrm>
        </p:grpSpPr>
        <p:sp>
          <p:nvSpPr>
            <p:cNvPr name="Freeform 14" id="14"/>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5" id="15"/>
          <p:cNvGrpSpPr>
            <a:grpSpLocks noChangeAspect="true"/>
          </p:cNvGrpSpPr>
          <p:nvPr/>
        </p:nvGrpSpPr>
        <p:grpSpPr>
          <a:xfrm rot="0">
            <a:off x="1981480" y="5281810"/>
            <a:ext cx="2055497" cy="2055497"/>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292" t="0" r="-25292" b="0"/>
              </a:stretch>
            </a:blipFill>
          </p:spPr>
        </p:sp>
      </p:grpSp>
      <p:grpSp>
        <p:nvGrpSpPr>
          <p:cNvPr name="Group 17" id="17"/>
          <p:cNvGrpSpPr/>
          <p:nvPr/>
        </p:nvGrpSpPr>
        <p:grpSpPr>
          <a:xfrm rot="0">
            <a:off x="6844166" y="4031724"/>
            <a:ext cx="4595005" cy="3573491"/>
            <a:chOff x="0" y="0"/>
            <a:chExt cx="1210207" cy="941166"/>
          </a:xfrm>
        </p:grpSpPr>
        <p:sp>
          <p:nvSpPr>
            <p:cNvPr name="Freeform 18" id="18"/>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9" id="19"/>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8058780" y="3875355"/>
            <a:ext cx="157787" cy="156369"/>
            <a:chOff x="0" y="0"/>
            <a:chExt cx="320400" cy="317520"/>
          </a:xfrm>
        </p:grpSpPr>
        <p:sp>
          <p:nvSpPr>
            <p:cNvPr name="Freeform 21" id="2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2" id="22"/>
          <p:cNvGrpSpPr/>
          <p:nvPr/>
        </p:nvGrpSpPr>
        <p:grpSpPr>
          <a:xfrm rot="0">
            <a:off x="7086172" y="3875355"/>
            <a:ext cx="1047779" cy="1124013"/>
            <a:chOff x="0" y="0"/>
            <a:chExt cx="2127600" cy="2282400"/>
          </a:xfrm>
        </p:grpSpPr>
        <p:sp>
          <p:nvSpPr>
            <p:cNvPr name="Freeform 23" id="2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4" id="24"/>
          <p:cNvGrpSpPr>
            <a:grpSpLocks noChangeAspect="true"/>
          </p:cNvGrpSpPr>
          <p:nvPr/>
        </p:nvGrpSpPr>
        <p:grpSpPr>
          <a:xfrm rot="0">
            <a:off x="7086172" y="5281810"/>
            <a:ext cx="2055497" cy="2055497"/>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31405" t="0" r="-31405" b="0"/>
              </a:stretch>
            </a:blipFill>
          </p:spPr>
        </p:sp>
      </p:grpSp>
      <p:grpSp>
        <p:nvGrpSpPr>
          <p:cNvPr name="Group 26" id="26"/>
          <p:cNvGrpSpPr/>
          <p:nvPr/>
        </p:nvGrpSpPr>
        <p:grpSpPr>
          <a:xfrm rot="0">
            <a:off x="11953521" y="4031724"/>
            <a:ext cx="4595005" cy="3573491"/>
            <a:chOff x="0" y="0"/>
            <a:chExt cx="1210207" cy="941166"/>
          </a:xfrm>
        </p:grpSpPr>
        <p:sp>
          <p:nvSpPr>
            <p:cNvPr name="Freeform 27" id="27"/>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8" id="28"/>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29" id="29"/>
          <p:cNvGrpSpPr/>
          <p:nvPr/>
        </p:nvGrpSpPr>
        <p:grpSpPr>
          <a:xfrm rot="0">
            <a:off x="13168135" y="3875355"/>
            <a:ext cx="157787" cy="156369"/>
            <a:chOff x="0" y="0"/>
            <a:chExt cx="320400" cy="317520"/>
          </a:xfrm>
        </p:grpSpPr>
        <p:sp>
          <p:nvSpPr>
            <p:cNvPr name="Freeform 30" id="30"/>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31" id="31"/>
          <p:cNvGrpSpPr/>
          <p:nvPr/>
        </p:nvGrpSpPr>
        <p:grpSpPr>
          <a:xfrm rot="0">
            <a:off x="12195527" y="3875355"/>
            <a:ext cx="1047779" cy="1124013"/>
            <a:chOff x="0" y="0"/>
            <a:chExt cx="2127600" cy="2282400"/>
          </a:xfrm>
        </p:grpSpPr>
        <p:sp>
          <p:nvSpPr>
            <p:cNvPr name="Freeform 32" id="32"/>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33" id="33"/>
          <p:cNvGrpSpPr>
            <a:grpSpLocks noChangeAspect="true"/>
          </p:cNvGrpSpPr>
          <p:nvPr/>
        </p:nvGrpSpPr>
        <p:grpSpPr>
          <a:xfrm rot="0">
            <a:off x="12195527" y="5281810"/>
            <a:ext cx="2055497" cy="2055497"/>
            <a:chOff x="0" y="0"/>
            <a:chExt cx="6350000" cy="6350000"/>
          </a:xfrm>
        </p:grpSpPr>
        <p:sp>
          <p:nvSpPr>
            <p:cNvPr name="Freeform 34" id="3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4461" t="0" r="-34461" b="0"/>
              </a:stretch>
            </a:blipFill>
          </p:spPr>
        </p:sp>
      </p:grpSp>
      <p:sp>
        <p:nvSpPr>
          <p:cNvPr name="TextBox 35" id="35"/>
          <p:cNvSpPr txBox="true"/>
          <p:nvPr/>
        </p:nvSpPr>
        <p:spPr>
          <a:xfrm rot="0">
            <a:off x="3519172" y="1672038"/>
            <a:ext cx="11244992"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COMPETITIVE STRATEGIES</a:t>
            </a:r>
          </a:p>
        </p:txBody>
      </p:sp>
      <p:sp>
        <p:nvSpPr>
          <p:cNvPr name="TextBox 36" id="36"/>
          <p:cNvSpPr txBox="true"/>
          <p:nvPr/>
        </p:nvSpPr>
        <p:spPr>
          <a:xfrm rot="0">
            <a:off x="3211520" y="4255348"/>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a:solidFill>
                  <a:srgbClr val="000000"/>
                </a:solidFill>
                <a:latin typeface="Montserrat Classic Bold"/>
                <a:ea typeface="Montserrat Classic Bold"/>
                <a:cs typeface="Montserrat Classic Bold"/>
                <a:sym typeface="Montserrat Classic Bold"/>
              </a:rPr>
              <a:t>Differentiation</a:t>
            </a:r>
          </a:p>
        </p:txBody>
      </p:sp>
      <p:sp>
        <p:nvSpPr>
          <p:cNvPr name="TextBox 37" id="37"/>
          <p:cNvSpPr txBox="true"/>
          <p:nvPr/>
        </p:nvSpPr>
        <p:spPr>
          <a:xfrm rot="0">
            <a:off x="4155250" y="5319361"/>
            <a:ext cx="1975728" cy="1961345"/>
          </a:xfrm>
          <a:prstGeom prst="rect">
            <a:avLst/>
          </a:prstGeom>
        </p:spPr>
        <p:txBody>
          <a:bodyPr anchor="t" rtlCol="false" tIns="0" lIns="0" bIns="0" rIns="0">
            <a:spAutoFit/>
          </a:bodyPr>
          <a:lstStyle/>
          <a:p>
            <a:pPr algn="l">
              <a:lnSpc>
                <a:spcPts val="1773"/>
              </a:lnSpc>
            </a:pPr>
            <a:r>
              <a:rPr lang="en-US" sz="1285" spc="125">
                <a:solidFill>
                  <a:srgbClr val="000000"/>
                </a:solidFill>
                <a:latin typeface="Montserrat Light"/>
                <a:ea typeface="Montserrat Light"/>
                <a:cs typeface="Montserrat Light"/>
                <a:sym typeface="Montserrat Light"/>
              </a:rPr>
              <a:t>Medanta differentiates itself through its world-class facilities, specialized expertise, and personalized patient care.</a:t>
            </a:r>
          </a:p>
          <a:p>
            <a:pPr algn="l">
              <a:lnSpc>
                <a:spcPts val="1773"/>
              </a:lnSpc>
            </a:pPr>
          </a:p>
        </p:txBody>
      </p:sp>
      <p:sp>
        <p:nvSpPr>
          <p:cNvPr name="TextBox 38" id="38"/>
          <p:cNvSpPr txBox="true"/>
          <p:nvPr/>
        </p:nvSpPr>
        <p:spPr>
          <a:xfrm rot="0">
            <a:off x="8316212" y="4255348"/>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a:solidFill>
                  <a:srgbClr val="000000"/>
                </a:solidFill>
                <a:latin typeface="Montserrat Classic Bold"/>
                <a:ea typeface="Montserrat Classic Bold"/>
                <a:cs typeface="Montserrat Classic Bold"/>
                <a:sym typeface="Montserrat Classic Bold"/>
              </a:rPr>
              <a:t>Cost Leadership</a:t>
            </a:r>
          </a:p>
        </p:txBody>
      </p:sp>
      <p:sp>
        <p:nvSpPr>
          <p:cNvPr name="TextBox 39" id="39"/>
          <p:cNvSpPr txBox="true"/>
          <p:nvPr/>
        </p:nvSpPr>
        <p:spPr>
          <a:xfrm rot="0">
            <a:off x="9259943" y="5319361"/>
            <a:ext cx="1975728" cy="1523195"/>
          </a:xfrm>
          <a:prstGeom prst="rect">
            <a:avLst/>
          </a:prstGeom>
        </p:spPr>
        <p:txBody>
          <a:bodyPr anchor="t" rtlCol="false" tIns="0" lIns="0" bIns="0" rIns="0">
            <a:spAutoFit/>
          </a:bodyPr>
          <a:lstStyle/>
          <a:p>
            <a:pPr algn="l">
              <a:lnSpc>
                <a:spcPts val="1773"/>
              </a:lnSpc>
            </a:pPr>
            <a:r>
              <a:rPr lang="en-US" sz="1285" spc="125">
                <a:solidFill>
                  <a:srgbClr val="000000"/>
                </a:solidFill>
                <a:latin typeface="Montserrat Light"/>
                <a:ea typeface="Montserrat Light"/>
                <a:cs typeface="Montserrat Light"/>
                <a:sym typeface="Montserrat Light"/>
              </a:rPr>
              <a:t>While not strictly a cost leader, Medanta strives for operational efficiency and cost-effective practices.</a:t>
            </a:r>
          </a:p>
          <a:p>
            <a:pPr algn="l">
              <a:lnSpc>
                <a:spcPts val="1773"/>
              </a:lnSpc>
            </a:pPr>
          </a:p>
        </p:txBody>
      </p:sp>
      <p:sp>
        <p:nvSpPr>
          <p:cNvPr name="TextBox 40" id="40"/>
          <p:cNvSpPr txBox="true"/>
          <p:nvPr/>
        </p:nvSpPr>
        <p:spPr>
          <a:xfrm rot="0">
            <a:off x="13425567" y="4255348"/>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a:solidFill>
                  <a:srgbClr val="000000"/>
                </a:solidFill>
                <a:latin typeface="Montserrat Classic Bold"/>
                <a:ea typeface="Montserrat Classic Bold"/>
                <a:cs typeface="Montserrat Classic Bold"/>
                <a:sym typeface="Montserrat Classic Bold"/>
              </a:rPr>
              <a:t>Focus Strategy</a:t>
            </a:r>
          </a:p>
        </p:txBody>
      </p:sp>
      <p:sp>
        <p:nvSpPr>
          <p:cNvPr name="TextBox 41" id="41"/>
          <p:cNvSpPr txBox="true"/>
          <p:nvPr/>
        </p:nvSpPr>
        <p:spPr>
          <a:xfrm rot="0">
            <a:off x="14369298" y="5319361"/>
            <a:ext cx="1975728" cy="1742270"/>
          </a:xfrm>
          <a:prstGeom prst="rect">
            <a:avLst/>
          </a:prstGeom>
        </p:spPr>
        <p:txBody>
          <a:bodyPr anchor="t" rtlCol="false" tIns="0" lIns="0" bIns="0" rIns="0">
            <a:spAutoFit/>
          </a:bodyPr>
          <a:lstStyle/>
          <a:p>
            <a:pPr algn="l">
              <a:lnSpc>
                <a:spcPts val="1773"/>
              </a:lnSpc>
            </a:pPr>
            <a:r>
              <a:rPr lang="en-US" sz="1285" spc="125">
                <a:solidFill>
                  <a:srgbClr val="000000"/>
                </a:solidFill>
                <a:latin typeface="Montserrat Light"/>
                <a:ea typeface="Montserrat Light"/>
                <a:cs typeface="Montserrat Light"/>
                <a:sym typeface="Montserrat Light"/>
              </a:rPr>
              <a:t>Medanta focuses on specific market segments, such as international patients and high-end healthcare services.</a:t>
            </a:r>
          </a:p>
          <a:p>
            <a:pPr algn="l">
              <a:lnSpc>
                <a:spcPts val="17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5" id="5"/>
          <p:cNvSpPr/>
          <p:nvPr/>
        </p:nvSpPr>
        <p:spPr>
          <a:xfrm flipH="false" flipV="false" rot="0">
            <a:off x="3802124" y="5015890"/>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6" id="6"/>
          <p:cNvSpPr/>
          <p:nvPr/>
        </p:nvSpPr>
        <p:spPr>
          <a:xfrm flipH="false" flipV="false" rot="0">
            <a:off x="11016914" y="4958778"/>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7" id="7"/>
          <p:cNvSpPr/>
          <p:nvPr/>
        </p:nvSpPr>
        <p:spPr>
          <a:xfrm flipH="false" flipV="false" rot="0">
            <a:off x="3802124" y="7668412"/>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8" id="8"/>
          <p:cNvSpPr/>
          <p:nvPr/>
        </p:nvSpPr>
        <p:spPr>
          <a:xfrm flipH="false" flipV="false" rot="0">
            <a:off x="11016914" y="7819154"/>
            <a:ext cx="4988948" cy="528334"/>
          </a:xfrm>
          <a:custGeom>
            <a:avLst/>
            <a:gdLst/>
            <a:ahLst/>
            <a:cxnLst/>
            <a:rect r="r" b="b" t="t" l="l"/>
            <a:pathLst>
              <a:path h="528334" w="4988948">
                <a:moveTo>
                  <a:pt x="0" y="0"/>
                </a:moveTo>
                <a:lnTo>
                  <a:pt x="4988948" y="0"/>
                </a:lnTo>
                <a:lnTo>
                  <a:pt x="4988948" y="528333"/>
                </a:lnTo>
                <a:lnTo>
                  <a:pt x="0" y="528333"/>
                </a:lnTo>
                <a:lnTo>
                  <a:pt x="0" y="0"/>
                </a:lnTo>
                <a:close/>
              </a:path>
            </a:pathLst>
          </a:custGeom>
          <a:blipFill>
            <a:blip r:embed="rId3"/>
            <a:stretch>
              <a:fillRect l="0" t="-86495" r="0" b="0"/>
            </a:stretch>
          </a:blipFill>
        </p:spPr>
      </p:sp>
      <p:grpSp>
        <p:nvGrpSpPr>
          <p:cNvPr name="Group 9" id="9"/>
          <p:cNvGrpSpPr/>
          <p:nvPr/>
        </p:nvGrpSpPr>
        <p:grpSpPr>
          <a:xfrm rot="0">
            <a:off x="3301345" y="3322618"/>
            <a:ext cx="5489727" cy="1761958"/>
            <a:chOff x="0" y="0"/>
            <a:chExt cx="1569119" cy="503617"/>
          </a:xfrm>
        </p:grpSpPr>
        <p:sp>
          <p:nvSpPr>
            <p:cNvPr name="Freeform 10" id="10"/>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1" id="11"/>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Freeform 12" id="12"/>
          <p:cNvSpPr/>
          <p:nvPr/>
        </p:nvSpPr>
        <p:spPr>
          <a:xfrm flipH="false" flipV="false" rot="0">
            <a:off x="7205263" y="3498474"/>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a:grpSpLocks noChangeAspect="true"/>
          </p:cNvGrpSpPr>
          <p:nvPr/>
        </p:nvGrpSpPr>
        <p:grpSpPr>
          <a:xfrm rot="0">
            <a:off x="2282138" y="2986489"/>
            <a:ext cx="2320061" cy="2310998"/>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1899" t="0" r="-21899"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16" id="16"/>
          <p:cNvGrpSpPr/>
          <p:nvPr/>
        </p:nvGrpSpPr>
        <p:grpSpPr>
          <a:xfrm rot="0">
            <a:off x="10516135" y="3322618"/>
            <a:ext cx="5489727" cy="1761958"/>
            <a:chOff x="0" y="0"/>
            <a:chExt cx="1569119" cy="503617"/>
          </a:xfrm>
        </p:grpSpPr>
        <p:sp>
          <p:nvSpPr>
            <p:cNvPr name="Freeform 17" id="17"/>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8" id="18"/>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19" id="19"/>
          <p:cNvGrpSpPr>
            <a:grpSpLocks noChangeAspect="true"/>
          </p:cNvGrpSpPr>
          <p:nvPr/>
        </p:nvGrpSpPr>
        <p:grpSpPr>
          <a:xfrm rot="0">
            <a:off x="9496928" y="2986489"/>
            <a:ext cx="2320061" cy="2310998"/>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34067" t="0" r="-34067" b="0"/>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22" id="22"/>
          <p:cNvGrpSpPr/>
          <p:nvPr/>
        </p:nvGrpSpPr>
        <p:grpSpPr>
          <a:xfrm rot="0">
            <a:off x="3301345" y="6108451"/>
            <a:ext cx="5489727" cy="1761958"/>
            <a:chOff x="0" y="0"/>
            <a:chExt cx="1569119" cy="503617"/>
          </a:xfrm>
        </p:grpSpPr>
        <p:sp>
          <p:nvSpPr>
            <p:cNvPr name="Freeform 23" id="23"/>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24" id="24"/>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Freeform 25" id="25"/>
          <p:cNvSpPr/>
          <p:nvPr/>
        </p:nvSpPr>
        <p:spPr>
          <a:xfrm flipH="false" flipV="false" rot="0">
            <a:off x="7467838" y="6284308"/>
            <a:ext cx="1088571" cy="166255"/>
          </a:xfrm>
          <a:custGeom>
            <a:avLst/>
            <a:gdLst/>
            <a:ahLst/>
            <a:cxnLst/>
            <a:rect r="r" b="b" t="t" l="l"/>
            <a:pathLst>
              <a:path h="166255" w="1088571">
                <a:moveTo>
                  <a:pt x="0" y="0"/>
                </a:moveTo>
                <a:lnTo>
                  <a:pt x="1088571" y="0"/>
                </a:lnTo>
                <a:lnTo>
                  <a:pt x="1088571" y="166255"/>
                </a:lnTo>
                <a:lnTo>
                  <a:pt x="0" y="1662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4661652" y="6615671"/>
            <a:ext cx="3894757" cy="1052741"/>
          </a:xfrm>
          <a:prstGeom prst="rect">
            <a:avLst/>
          </a:prstGeom>
        </p:spPr>
        <p:txBody>
          <a:bodyPr anchor="t" rtlCol="false" tIns="0" lIns="0" bIns="0" rIns="0">
            <a:spAutoFit/>
          </a:bodyPr>
          <a:lstStyle/>
          <a:p>
            <a:pPr algn="l">
              <a:lnSpc>
                <a:spcPts val="2125"/>
              </a:lnSpc>
            </a:pPr>
            <a:r>
              <a:rPr lang="en-US" sz="1518">
                <a:solidFill>
                  <a:srgbClr val="FFFFFF"/>
                </a:solidFill>
                <a:latin typeface="Montserrat Light"/>
                <a:ea typeface="Montserrat Light"/>
                <a:cs typeface="Montserrat Light"/>
                <a:sym typeface="Montserrat Light"/>
              </a:rPr>
              <a:t>Investing in cutting-edge medical equipment and digital health solutions to improve patient care and efficiency.</a:t>
            </a:r>
          </a:p>
          <a:p>
            <a:pPr algn="l">
              <a:lnSpc>
                <a:spcPts val="2125"/>
              </a:lnSpc>
              <a:spcBef>
                <a:spcPct val="0"/>
              </a:spcBef>
            </a:pPr>
          </a:p>
        </p:txBody>
      </p:sp>
      <p:grpSp>
        <p:nvGrpSpPr>
          <p:cNvPr name="Group 27" id="27"/>
          <p:cNvGrpSpPr>
            <a:grpSpLocks noChangeAspect="true"/>
          </p:cNvGrpSpPr>
          <p:nvPr/>
        </p:nvGrpSpPr>
        <p:grpSpPr>
          <a:xfrm rot="0">
            <a:off x="2282138" y="5772323"/>
            <a:ext cx="2320061" cy="2310998"/>
            <a:chOff x="0" y="0"/>
            <a:chExt cx="6502400" cy="6477000"/>
          </a:xfrm>
        </p:grpSpPr>
        <p:sp>
          <p:nvSpPr>
            <p:cNvPr name="Freeform 28" id="2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0" r="223" b="0"/>
              </a:stretch>
            </a:blipFill>
          </p:spPr>
        </p:sp>
        <p:sp>
          <p:nvSpPr>
            <p:cNvPr name="Freeform 29" id="2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30" id="30"/>
          <p:cNvGrpSpPr/>
          <p:nvPr/>
        </p:nvGrpSpPr>
        <p:grpSpPr>
          <a:xfrm rot="0">
            <a:off x="10516135" y="6108451"/>
            <a:ext cx="5489727" cy="1761958"/>
            <a:chOff x="0" y="0"/>
            <a:chExt cx="1569119" cy="503617"/>
          </a:xfrm>
        </p:grpSpPr>
        <p:sp>
          <p:nvSpPr>
            <p:cNvPr name="Freeform 31" id="31"/>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32" id="32"/>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33" id="33"/>
          <p:cNvGrpSpPr>
            <a:grpSpLocks noChangeAspect="true"/>
          </p:cNvGrpSpPr>
          <p:nvPr/>
        </p:nvGrpSpPr>
        <p:grpSpPr>
          <a:xfrm rot="0">
            <a:off x="9496928" y="5772323"/>
            <a:ext cx="2320061" cy="2310998"/>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5539" t="0" r="-15539" b="0"/>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36" id="36"/>
          <p:cNvGrpSpPr>
            <a:grpSpLocks noChangeAspect="true"/>
          </p:cNvGrpSpPr>
          <p:nvPr/>
        </p:nvGrpSpPr>
        <p:grpSpPr>
          <a:xfrm rot="0">
            <a:off x="-46214" y="7097814"/>
            <a:ext cx="5669664" cy="3189186"/>
            <a:chOff x="0" y="0"/>
            <a:chExt cx="6089457" cy="3425320"/>
          </a:xfrm>
        </p:grpSpPr>
        <p:sp>
          <p:nvSpPr>
            <p:cNvPr name="Freeform 37" id="3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38" id="3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10"/>
              <a:stretch>
                <a:fillRect l="0" t="-16666" r="0" b="-16666"/>
              </a:stretch>
            </a:blipFill>
          </p:spPr>
        </p:sp>
      </p:grpSp>
      <p:grpSp>
        <p:nvGrpSpPr>
          <p:cNvPr name="Group 39" id="39"/>
          <p:cNvGrpSpPr>
            <a:grpSpLocks noChangeAspect="true"/>
          </p:cNvGrpSpPr>
          <p:nvPr/>
        </p:nvGrpSpPr>
        <p:grpSpPr>
          <a:xfrm rot="0">
            <a:off x="14782000" y="-6332"/>
            <a:ext cx="3506000" cy="1972125"/>
            <a:chOff x="0" y="0"/>
            <a:chExt cx="6089457" cy="3425320"/>
          </a:xfrm>
        </p:grpSpPr>
        <p:sp>
          <p:nvSpPr>
            <p:cNvPr name="Freeform 40" id="4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41" id="4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11"/>
              <a:stretch>
                <a:fillRect l="0" t="-16666" r="0" b="-16666"/>
              </a:stretch>
            </a:blipFill>
          </p:spPr>
        </p:sp>
      </p:grpSp>
      <p:sp>
        <p:nvSpPr>
          <p:cNvPr name="Freeform 42" id="42"/>
          <p:cNvSpPr/>
          <p:nvPr/>
        </p:nvSpPr>
        <p:spPr>
          <a:xfrm flipH="false" flipV="false" rot="0">
            <a:off x="14499282" y="3509180"/>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499282" y="6295014"/>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4" id="44"/>
          <p:cNvSpPr txBox="true"/>
          <p:nvPr/>
        </p:nvSpPr>
        <p:spPr>
          <a:xfrm rot="0">
            <a:off x="2436756" y="1468972"/>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IMPLEMENTATION</a:t>
            </a:r>
          </a:p>
        </p:txBody>
      </p:sp>
      <p:sp>
        <p:nvSpPr>
          <p:cNvPr name="TextBox 45" id="45"/>
          <p:cNvSpPr txBox="true"/>
          <p:nvPr/>
        </p:nvSpPr>
        <p:spPr>
          <a:xfrm rot="0">
            <a:off x="4661652" y="3457784"/>
            <a:ext cx="2282831" cy="337729"/>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Light Bold"/>
                <a:ea typeface="Montserrat Light Bold"/>
                <a:cs typeface="Montserrat Light Bold"/>
                <a:sym typeface="Montserrat Light Bold"/>
              </a:rPr>
              <a:t>Diversification</a:t>
            </a:r>
          </a:p>
        </p:txBody>
      </p:sp>
      <p:sp>
        <p:nvSpPr>
          <p:cNvPr name="TextBox 46" id="46"/>
          <p:cNvSpPr txBox="true"/>
          <p:nvPr/>
        </p:nvSpPr>
        <p:spPr>
          <a:xfrm rot="0">
            <a:off x="4661652" y="3829837"/>
            <a:ext cx="3894757" cy="1052741"/>
          </a:xfrm>
          <a:prstGeom prst="rect">
            <a:avLst/>
          </a:prstGeom>
        </p:spPr>
        <p:txBody>
          <a:bodyPr anchor="t" rtlCol="false" tIns="0" lIns="0" bIns="0" rIns="0">
            <a:spAutoFit/>
          </a:bodyPr>
          <a:lstStyle/>
          <a:p>
            <a:pPr algn="l">
              <a:lnSpc>
                <a:spcPts val="2125"/>
              </a:lnSpc>
            </a:pPr>
            <a:r>
              <a:rPr lang="en-US" sz="1518">
                <a:solidFill>
                  <a:srgbClr val="FFFFFF"/>
                </a:solidFill>
                <a:latin typeface="Montserrat Light"/>
                <a:ea typeface="Montserrat Light"/>
                <a:cs typeface="Montserrat Light"/>
                <a:sym typeface="Montserrat Light"/>
              </a:rPr>
              <a:t>Expanding into new geographic locations and offering a wider range of healthcare services.</a:t>
            </a:r>
          </a:p>
          <a:p>
            <a:pPr algn="l">
              <a:lnSpc>
                <a:spcPts val="2125"/>
              </a:lnSpc>
              <a:spcBef>
                <a:spcPct val="0"/>
              </a:spcBef>
            </a:pPr>
          </a:p>
        </p:txBody>
      </p:sp>
      <p:sp>
        <p:nvSpPr>
          <p:cNvPr name="TextBox 47" id="47"/>
          <p:cNvSpPr txBox="true"/>
          <p:nvPr/>
        </p:nvSpPr>
        <p:spPr>
          <a:xfrm rot="0">
            <a:off x="11876442" y="3457784"/>
            <a:ext cx="2282831" cy="337729"/>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Light Bold"/>
                <a:ea typeface="Montserrat Light Bold"/>
                <a:cs typeface="Montserrat Light Bold"/>
                <a:sym typeface="Montserrat Light Bold"/>
              </a:rPr>
              <a:t>Partnerships</a:t>
            </a:r>
          </a:p>
        </p:txBody>
      </p:sp>
      <p:sp>
        <p:nvSpPr>
          <p:cNvPr name="TextBox 48" id="48"/>
          <p:cNvSpPr txBox="true"/>
          <p:nvPr/>
        </p:nvSpPr>
        <p:spPr>
          <a:xfrm rot="0">
            <a:off x="11876442" y="3829837"/>
            <a:ext cx="3894757" cy="1316044"/>
          </a:xfrm>
          <a:prstGeom prst="rect">
            <a:avLst/>
          </a:prstGeom>
        </p:spPr>
        <p:txBody>
          <a:bodyPr anchor="t" rtlCol="false" tIns="0" lIns="0" bIns="0" rIns="0">
            <a:spAutoFit/>
          </a:bodyPr>
          <a:lstStyle/>
          <a:p>
            <a:pPr algn="l">
              <a:lnSpc>
                <a:spcPts val="2125"/>
              </a:lnSpc>
            </a:pPr>
            <a:r>
              <a:rPr lang="en-US" sz="1518">
                <a:solidFill>
                  <a:srgbClr val="FFFFFF"/>
                </a:solidFill>
                <a:latin typeface="Montserrat Light"/>
                <a:ea typeface="Montserrat Light"/>
                <a:cs typeface="Montserrat Light"/>
                <a:sym typeface="Montserrat Light"/>
              </a:rPr>
              <a:t>Collaborating with international healthcare providers and research institutions to enhance expertise and access to advanced technologies.</a:t>
            </a:r>
          </a:p>
          <a:p>
            <a:pPr algn="l">
              <a:lnSpc>
                <a:spcPts val="2125"/>
              </a:lnSpc>
              <a:spcBef>
                <a:spcPct val="0"/>
              </a:spcBef>
            </a:pPr>
          </a:p>
        </p:txBody>
      </p:sp>
      <p:sp>
        <p:nvSpPr>
          <p:cNvPr name="TextBox 49" id="49"/>
          <p:cNvSpPr txBox="true"/>
          <p:nvPr/>
        </p:nvSpPr>
        <p:spPr>
          <a:xfrm rot="0">
            <a:off x="4661652" y="6243617"/>
            <a:ext cx="2826376" cy="337729"/>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Light Bold"/>
                <a:ea typeface="Montserrat Light Bold"/>
                <a:cs typeface="Montserrat Light Bold"/>
                <a:sym typeface="Montserrat Light Bold"/>
              </a:rPr>
              <a:t>Technology Adoption</a:t>
            </a:r>
          </a:p>
        </p:txBody>
      </p:sp>
      <p:sp>
        <p:nvSpPr>
          <p:cNvPr name="TextBox 50" id="50"/>
          <p:cNvSpPr txBox="true"/>
          <p:nvPr/>
        </p:nvSpPr>
        <p:spPr>
          <a:xfrm rot="0">
            <a:off x="11876442" y="6243617"/>
            <a:ext cx="2282831" cy="337729"/>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Light Bold"/>
                <a:ea typeface="Montserrat Light Bold"/>
                <a:cs typeface="Montserrat Light Bold"/>
                <a:sym typeface="Montserrat Light Bold"/>
              </a:rPr>
              <a:t>Brand Building</a:t>
            </a:r>
          </a:p>
        </p:txBody>
      </p:sp>
      <p:sp>
        <p:nvSpPr>
          <p:cNvPr name="TextBox 51" id="51"/>
          <p:cNvSpPr txBox="true"/>
          <p:nvPr/>
        </p:nvSpPr>
        <p:spPr>
          <a:xfrm rot="0">
            <a:off x="11876442" y="6615671"/>
            <a:ext cx="3894757" cy="1316044"/>
          </a:xfrm>
          <a:prstGeom prst="rect">
            <a:avLst/>
          </a:prstGeom>
        </p:spPr>
        <p:txBody>
          <a:bodyPr anchor="t" rtlCol="false" tIns="0" lIns="0" bIns="0" rIns="0">
            <a:spAutoFit/>
          </a:bodyPr>
          <a:lstStyle/>
          <a:p>
            <a:pPr algn="l">
              <a:lnSpc>
                <a:spcPts val="2125"/>
              </a:lnSpc>
            </a:pPr>
            <a:r>
              <a:rPr lang="en-US" sz="1518">
                <a:solidFill>
                  <a:srgbClr val="FFFFFF"/>
                </a:solidFill>
                <a:latin typeface="Montserrat Light"/>
                <a:ea typeface="Montserrat Light"/>
                <a:cs typeface="Montserrat Light"/>
                <a:sym typeface="Montserrat Light"/>
              </a:rPr>
              <a:t>Strengthening Medanta's brand image as a trusted and reliable healthcare provider through marketing and public relations efforts.</a:t>
            </a:r>
          </a:p>
          <a:p>
            <a:pPr algn="l">
              <a:lnSpc>
                <a:spcPts val="212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16666" r="0" b="-16666"/>
              </a:stretch>
            </a:blipFill>
          </p:spPr>
        </p:sp>
      </p:grpSp>
      <p:grpSp>
        <p:nvGrpSpPr>
          <p:cNvPr name="Group 7" id="7"/>
          <p:cNvGrpSpPr/>
          <p:nvPr/>
        </p:nvGrpSpPr>
        <p:grpSpPr>
          <a:xfrm rot="0">
            <a:off x="638230" y="2545497"/>
            <a:ext cx="5784975" cy="1318037"/>
            <a:chOff x="0" y="0"/>
            <a:chExt cx="1974617" cy="449893"/>
          </a:xfrm>
        </p:grpSpPr>
        <p:sp>
          <p:nvSpPr>
            <p:cNvPr name="Freeform 8" id="8"/>
            <p:cNvSpPr/>
            <p:nvPr/>
          </p:nvSpPr>
          <p:spPr>
            <a:xfrm flipH="false" flipV="false" rot="0">
              <a:off x="0" y="0"/>
              <a:ext cx="1974617" cy="449893"/>
            </a:xfrm>
            <a:custGeom>
              <a:avLst/>
              <a:gdLst/>
              <a:ahLst/>
              <a:cxnLst/>
              <a:rect r="r" b="b" t="t" l="l"/>
              <a:pathLst>
                <a:path h="449893" w="1974617">
                  <a:moveTo>
                    <a:pt x="14721" y="0"/>
                  </a:moveTo>
                  <a:lnTo>
                    <a:pt x="1959896" y="0"/>
                  </a:lnTo>
                  <a:cubicBezTo>
                    <a:pt x="1963800" y="0"/>
                    <a:pt x="1967545" y="1551"/>
                    <a:pt x="1970305" y="4312"/>
                  </a:cubicBezTo>
                  <a:cubicBezTo>
                    <a:pt x="1973066" y="7072"/>
                    <a:pt x="1974617" y="10817"/>
                    <a:pt x="1974617" y="14721"/>
                  </a:cubicBezTo>
                  <a:lnTo>
                    <a:pt x="1974617" y="435172"/>
                  </a:lnTo>
                  <a:cubicBezTo>
                    <a:pt x="1974617" y="439076"/>
                    <a:pt x="1973066" y="442820"/>
                    <a:pt x="1970305" y="445581"/>
                  </a:cubicBezTo>
                  <a:cubicBezTo>
                    <a:pt x="1967545" y="448342"/>
                    <a:pt x="1963800" y="449893"/>
                    <a:pt x="1959896" y="449893"/>
                  </a:cubicBezTo>
                  <a:lnTo>
                    <a:pt x="14721" y="449893"/>
                  </a:lnTo>
                  <a:cubicBezTo>
                    <a:pt x="10817" y="449893"/>
                    <a:pt x="7072" y="448342"/>
                    <a:pt x="4312" y="445581"/>
                  </a:cubicBezTo>
                  <a:cubicBezTo>
                    <a:pt x="1551" y="442820"/>
                    <a:pt x="0" y="439076"/>
                    <a:pt x="0" y="435172"/>
                  </a:cubicBezTo>
                  <a:lnTo>
                    <a:pt x="0" y="14721"/>
                  </a:lnTo>
                  <a:cubicBezTo>
                    <a:pt x="0" y="10817"/>
                    <a:pt x="1551" y="7072"/>
                    <a:pt x="4312" y="4312"/>
                  </a:cubicBezTo>
                  <a:cubicBezTo>
                    <a:pt x="7072" y="1551"/>
                    <a:pt x="10817" y="0"/>
                    <a:pt x="14721" y="0"/>
                  </a:cubicBezTo>
                  <a:close/>
                </a:path>
              </a:pathLst>
            </a:custGeom>
            <a:solidFill>
              <a:srgbClr val="131211"/>
            </a:solidFill>
          </p:spPr>
        </p:sp>
        <p:sp>
          <p:nvSpPr>
            <p:cNvPr name="TextBox 9" id="9"/>
            <p:cNvSpPr txBox="true"/>
            <p:nvPr/>
          </p:nvSpPr>
          <p:spPr>
            <a:xfrm>
              <a:off x="0" y="-19050"/>
              <a:ext cx="1974617" cy="468943"/>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057995" y="82618"/>
            <a:ext cx="7238899" cy="848349"/>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OUR TEAM</a:t>
            </a:r>
          </a:p>
        </p:txBody>
      </p:sp>
      <p:grpSp>
        <p:nvGrpSpPr>
          <p:cNvPr name="Group 11" id="11"/>
          <p:cNvGrpSpPr/>
          <p:nvPr/>
        </p:nvGrpSpPr>
        <p:grpSpPr>
          <a:xfrm rot="0">
            <a:off x="5882681" y="2277684"/>
            <a:ext cx="2158878" cy="1855286"/>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3" id="1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735211" y="2712525"/>
            <a:ext cx="5485077" cy="875825"/>
          </a:xfrm>
          <a:prstGeom prst="rect">
            <a:avLst/>
          </a:prstGeom>
        </p:spPr>
        <p:txBody>
          <a:bodyPr anchor="t" rtlCol="false" tIns="0" lIns="0" bIns="0" rIns="0">
            <a:spAutoFit/>
          </a:bodyPr>
          <a:lstStyle/>
          <a:p>
            <a:pPr algn="l">
              <a:lnSpc>
                <a:spcPts val="2328"/>
              </a:lnSpc>
            </a:pPr>
            <a:r>
              <a:rPr lang="en-US" sz="1687" spc="165">
                <a:solidFill>
                  <a:srgbClr val="F2F4F5"/>
                </a:solidFill>
                <a:latin typeface="Montserrat Light"/>
                <a:ea typeface="Montserrat Light"/>
                <a:cs typeface="Montserrat Light"/>
                <a:sym typeface="Montserrat Light"/>
              </a:rPr>
              <a:t>Increased Market Share: Diversification and expansion have helped Medanta capture a larger market share.</a:t>
            </a:r>
          </a:p>
        </p:txBody>
      </p:sp>
      <p:sp>
        <p:nvSpPr>
          <p:cNvPr name="Freeform 15" id="15"/>
          <p:cNvSpPr/>
          <p:nvPr/>
        </p:nvSpPr>
        <p:spPr>
          <a:xfrm flipH="false" flipV="false" rot="0">
            <a:off x="6471855" y="2670316"/>
            <a:ext cx="980529" cy="1070022"/>
          </a:xfrm>
          <a:custGeom>
            <a:avLst/>
            <a:gdLst/>
            <a:ahLst/>
            <a:cxnLst/>
            <a:rect r="r" b="b" t="t" l="l"/>
            <a:pathLst>
              <a:path h="1070022" w="980529">
                <a:moveTo>
                  <a:pt x="0" y="0"/>
                </a:moveTo>
                <a:lnTo>
                  <a:pt x="980529" y="0"/>
                </a:lnTo>
                <a:lnTo>
                  <a:pt x="980529" y="1070022"/>
                </a:lnTo>
                <a:lnTo>
                  <a:pt x="0" y="1070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638230" y="1445318"/>
            <a:ext cx="5978938"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aret"/>
                <a:ea typeface="Garet"/>
                <a:cs typeface="Garet"/>
                <a:sym typeface="Garet"/>
              </a:rPr>
              <a:t>Medanta's strategies have had a significant impact on the organization:</a:t>
            </a:r>
          </a:p>
        </p:txBody>
      </p:sp>
      <p:grpSp>
        <p:nvGrpSpPr>
          <p:cNvPr name="Group 17" id="17"/>
          <p:cNvGrpSpPr/>
          <p:nvPr/>
        </p:nvGrpSpPr>
        <p:grpSpPr>
          <a:xfrm rot="0">
            <a:off x="3115081" y="8611261"/>
            <a:ext cx="5784975" cy="1318037"/>
            <a:chOff x="0" y="0"/>
            <a:chExt cx="1974617" cy="449893"/>
          </a:xfrm>
        </p:grpSpPr>
        <p:sp>
          <p:nvSpPr>
            <p:cNvPr name="Freeform 18" id="18"/>
            <p:cNvSpPr/>
            <p:nvPr/>
          </p:nvSpPr>
          <p:spPr>
            <a:xfrm flipH="false" flipV="false" rot="0">
              <a:off x="0" y="0"/>
              <a:ext cx="1974617" cy="449893"/>
            </a:xfrm>
            <a:custGeom>
              <a:avLst/>
              <a:gdLst/>
              <a:ahLst/>
              <a:cxnLst/>
              <a:rect r="r" b="b" t="t" l="l"/>
              <a:pathLst>
                <a:path h="449893" w="1974617">
                  <a:moveTo>
                    <a:pt x="14721" y="0"/>
                  </a:moveTo>
                  <a:lnTo>
                    <a:pt x="1959896" y="0"/>
                  </a:lnTo>
                  <a:cubicBezTo>
                    <a:pt x="1963800" y="0"/>
                    <a:pt x="1967545" y="1551"/>
                    <a:pt x="1970305" y="4312"/>
                  </a:cubicBezTo>
                  <a:cubicBezTo>
                    <a:pt x="1973066" y="7072"/>
                    <a:pt x="1974617" y="10817"/>
                    <a:pt x="1974617" y="14721"/>
                  </a:cubicBezTo>
                  <a:lnTo>
                    <a:pt x="1974617" y="435172"/>
                  </a:lnTo>
                  <a:cubicBezTo>
                    <a:pt x="1974617" y="439076"/>
                    <a:pt x="1973066" y="442820"/>
                    <a:pt x="1970305" y="445581"/>
                  </a:cubicBezTo>
                  <a:cubicBezTo>
                    <a:pt x="1967545" y="448342"/>
                    <a:pt x="1963800" y="449893"/>
                    <a:pt x="1959896" y="449893"/>
                  </a:cubicBezTo>
                  <a:lnTo>
                    <a:pt x="14721" y="449893"/>
                  </a:lnTo>
                  <a:cubicBezTo>
                    <a:pt x="10817" y="449893"/>
                    <a:pt x="7072" y="448342"/>
                    <a:pt x="4312" y="445581"/>
                  </a:cubicBezTo>
                  <a:cubicBezTo>
                    <a:pt x="1551" y="442820"/>
                    <a:pt x="0" y="439076"/>
                    <a:pt x="0" y="435172"/>
                  </a:cubicBezTo>
                  <a:lnTo>
                    <a:pt x="0" y="14721"/>
                  </a:lnTo>
                  <a:cubicBezTo>
                    <a:pt x="0" y="10817"/>
                    <a:pt x="1551" y="7072"/>
                    <a:pt x="4312" y="4312"/>
                  </a:cubicBezTo>
                  <a:cubicBezTo>
                    <a:pt x="7072" y="1551"/>
                    <a:pt x="10817" y="0"/>
                    <a:pt x="14721" y="0"/>
                  </a:cubicBezTo>
                  <a:close/>
                </a:path>
              </a:pathLst>
            </a:custGeom>
            <a:solidFill>
              <a:srgbClr val="131211"/>
            </a:solidFill>
          </p:spPr>
        </p:sp>
        <p:sp>
          <p:nvSpPr>
            <p:cNvPr name="TextBox 19" id="19"/>
            <p:cNvSpPr txBox="true"/>
            <p:nvPr/>
          </p:nvSpPr>
          <p:spPr>
            <a:xfrm>
              <a:off x="0" y="-19050"/>
              <a:ext cx="1974617" cy="468943"/>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638230" y="6712199"/>
            <a:ext cx="5784975" cy="1318037"/>
            <a:chOff x="0" y="0"/>
            <a:chExt cx="1974617" cy="449893"/>
          </a:xfrm>
        </p:grpSpPr>
        <p:sp>
          <p:nvSpPr>
            <p:cNvPr name="Freeform 21" id="21"/>
            <p:cNvSpPr/>
            <p:nvPr/>
          </p:nvSpPr>
          <p:spPr>
            <a:xfrm flipH="false" flipV="false" rot="0">
              <a:off x="0" y="0"/>
              <a:ext cx="1974617" cy="449893"/>
            </a:xfrm>
            <a:custGeom>
              <a:avLst/>
              <a:gdLst/>
              <a:ahLst/>
              <a:cxnLst/>
              <a:rect r="r" b="b" t="t" l="l"/>
              <a:pathLst>
                <a:path h="449893" w="1974617">
                  <a:moveTo>
                    <a:pt x="14721" y="0"/>
                  </a:moveTo>
                  <a:lnTo>
                    <a:pt x="1959896" y="0"/>
                  </a:lnTo>
                  <a:cubicBezTo>
                    <a:pt x="1963800" y="0"/>
                    <a:pt x="1967545" y="1551"/>
                    <a:pt x="1970305" y="4312"/>
                  </a:cubicBezTo>
                  <a:cubicBezTo>
                    <a:pt x="1973066" y="7072"/>
                    <a:pt x="1974617" y="10817"/>
                    <a:pt x="1974617" y="14721"/>
                  </a:cubicBezTo>
                  <a:lnTo>
                    <a:pt x="1974617" y="435172"/>
                  </a:lnTo>
                  <a:cubicBezTo>
                    <a:pt x="1974617" y="439076"/>
                    <a:pt x="1973066" y="442820"/>
                    <a:pt x="1970305" y="445581"/>
                  </a:cubicBezTo>
                  <a:cubicBezTo>
                    <a:pt x="1967545" y="448342"/>
                    <a:pt x="1963800" y="449893"/>
                    <a:pt x="1959896" y="449893"/>
                  </a:cubicBezTo>
                  <a:lnTo>
                    <a:pt x="14721" y="449893"/>
                  </a:lnTo>
                  <a:cubicBezTo>
                    <a:pt x="10817" y="449893"/>
                    <a:pt x="7072" y="448342"/>
                    <a:pt x="4312" y="445581"/>
                  </a:cubicBezTo>
                  <a:cubicBezTo>
                    <a:pt x="1551" y="442820"/>
                    <a:pt x="0" y="439076"/>
                    <a:pt x="0" y="435172"/>
                  </a:cubicBezTo>
                  <a:lnTo>
                    <a:pt x="0" y="14721"/>
                  </a:lnTo>
                  <a:cubicBezTo>
                    <a:pt x="0" y="10817"/>
                    <a:pt x="1551" y="7072"/>
                    <a:pt x="4312" y="4312"/>
                  </a:cubicBezTo>
                  <a:cubicBezTo>
                    <a:pt x="7072" y="1551"/>
                    <a:pt x="10817" y="0"/>
                    <a:pt x="14721" y="0"/>
                  </a:cubicBezTo>
                  <a:close/>
                </a:path>
              </a:pathLst>
            </a:custGeom>
            <a:solidFill>
              <a:srgbClr val="131211"/>
            </a:solidFill>
          </p:spPr>
        </p:sp>
        <p:sp>
          <p:nvSpPr>
            <p:cNvPr name="TextBox 22" id="22"/>
            <p:cNvSpPr txBox="true"/>
            <p:nvPr/>
          </p:nvSpPr>
          <p:spPr>
            <a:xfrm>
              <a:off x="0" y="-19050"/>
              <a:ext cx="1974617" cy="468943"/>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3115081" y="4628270"/>
            <a:ext cx="5784975" cy="1318037"/>
            <a:chOff x="0" y="0"/>
            <a:chExt cx="1974617" cy="449893"/>
          </a:xfrm>
        </p:grpSpPr>
        <p:sp>
          <p:nvSpPr>
            <p:cNvPr name="Freeform 24" id="24"/>
            <p:cNvSpPr/>
            <p:nvPr/>
          </p:nvSpPr>
          <p:spPr>
            <a:xfrm flipH="false" flipV="false" rot="0">
              <a:off x="0" y="0"/>
              <a:ext cx="1974617" cy="449893"/>
            </a:xfrm>
            <a:custGeom>
              <a:avLst/>
              <a:gdLst/>
              <a:ahLst/>
              <a:cxnLst/>
              <a:rect r="r" b="b" t="t" l="l"/>
              <a:pathLst>
                <a:path h="449893" w="1974617">
                  <a:moveTo>
                    <a:pt x="14721" y="0"/>
                  </a:moveTo>
                  <a:lnTo>
                    <a:pt x="1959896" y="0"/>
                  </a:lnTo>
                  <a:cubicBezTo>
                    <a:pt x="1963800" y="0"/>
                    <a:pt x="1967545" y="1551"/>
                    <a:pt x="1970305" y="4312"/>
                  </a:cubicBezTo>
                  <a:cubicBezTo>
                    <a:pt x="1973066" y="7072"/>
                    <a:pt x="1974617" y="10817"/>
                    <a:pt x="1974617" y="14721"/>
                  </a:cubicBezTo>
                  <a:lnTo>
                    <a:pt x="1974617" y="435172"/>
                  </a:lnTo>
                  <a:cubicBezTo>
                    <a:pt x="1974617" y="439076"/>
                    <a:pt x="1973066" y="442820"/>
                    <a:pt x="1970305" y="445581"/>
                  </a:cubicBezTo>
                  <a:cubicBezTo>
                    <a:pt x="1967545" y="448342"/>
                    <a:pt x="1963800" y="449893"/>
                    <a:pt x="1959896" y="449893"/>
                  </a:cubicBezTo>
                  <a:lnTo>
                    <a:pt x="14721" y="449893"/>
                  </a:lnTo>
                  <a:cubicBezTo>
                    <a:pt x="10817" y="449893"/>
                    <a:pt x="7072" y="448342"/>
                    <a:pt x="4312" y="445581"/>
                  </a:cubicBezTo>
                  <a:cubicBezTo>
                    <a:pt x="1551" y="442820"/>
                    <a:pt x="0" y="439076"/>
                    <a:pt x="0" y="435172"/>
                  </a:cubicBezTo>
                  <a:lnTo>
                    <a:pt x="0" y="14721"/>
                  </a:lnTo>
                  <a:cubicBezTo>
                    <a:pt x="0" y="10817"/>
                    <a:pt x="1551" y="7072"/>
                    <a:pt x="4312" y="4312"/>
                  </a:cubicBezTo>
                  <a:cubicBezTo>
                    <a:pt x="7072" y="1551"/>
                    <a:pt x="10817" y="0"/>
                    <a:pt x="14721" y="0"/>
                  </a:cubicBezTo>
                  <a:close/>
                </a:path>
              </a:pathLst>
            </a:custGeom>
            <a:solidFill>
              <a:srgbClr val="131211"/>
            </a:solidFill>
          </p:spPr>
        </p:sp>
        <p:sp>
          <p:nvSpPr>
            <p:cNvPr name="TextBox 25" id="25"/>
            <p:cNvSpPr txBox="true"/>
            <p:nvPr/>
          </p:nvSpPr>
          <p:spPr>
            <a:xfrm>
              <a:off x="0" y="-19050"/>
              <a:ext cx="1974617" cy="468943"/>
            </a:xfrm>
            <a:prstGeom prst="rect">
              <a:avLst/>
            </a:prstGeom>
          </p:spPr>
          <p:txBody>
            <a:bodyPr anchor="ctr" rtlCol="false" tIns="50800" lIns="50800" bIns="50800" rIns="50800"/>
            <a:lstStyle/>
            <a:p>
              <a:pPr algn="ctr">
                <a:lnSpc>
                  <a:spcPts val="2859"/>
                </a:lnSpc>
              </a:pPr>
            </a:p>
          </p:txBody>
        </p:sp>
      </p:grpSp>
      <p:grpSp>
        <p:nvGrpSpPr>
          <p:cNvPr name="Group 26" id="26"/>
          <p:cNvGrpSpPr/>
          <p:nvPr/>
        </p:nvGrpSpPr>
        <p:grpSpPr>
          <a:xfrm rot="0">
            <a:off x="5882681" y="6443575"/>
            <a:ext cx="2158878" cy="1855286"/>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8" id="2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29" id="29"/>
          <p:cNvSpPr/>
          <p:nvPr/>
        </p:nvSpPr>
        <p:spPr>
          <a:xfrm flipH="false" flipV="false" rot="0">
            <a:off x="6471855" y="6832132"/>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0" id="30"/>
          <p:cNvGrpSpPr/>
          <p:nvPr/>
        </p:nvGrpSpPr>
        <p:grpSpPr>
          <a:xfrm rot="0">
            <a:off x="1468821" y="4358834"/>
            <a:ext cx="2158878" cy="1855286"/>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32" id="32"/>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33" id="33"/>
          <p:cNvSpPr/>
          <p:nvPr/>
        </p:nvSpPr>
        <p:spPr>
          <a:xfrm flipH="false" flipV="false" rot="0">
            <a:off x="2081482" y="4667121"/>
            <a:ext cx="933556" cy="1121082"/>
          </a:xfrm>
          <a:custGeom>
            <a:avLst/>
            <a:gdLst/>
            <a:ahLst/>
            <a:cxnLst/>
            <a:rect r="r" b="b" t="t" l="l"/>
            <a:pathLst>
              <a:path h="1121082" w="933556">
                <a:moveTo>
                  <a:pt x="0" y="0"/>
                </a:moveTo>
                <a:lnTo>
                  <a:pt x="933556" y="0"/>
                </a:lnTo>
                <a:lnTo>
                  <a:pt x="933556" y="1121082"/>
                </a:lnTo>
                <a:lnTo>
                  <a:pt x="0" y="11210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4" id="34"/>
          <p:cNvGrpSpPr/>
          <p:nvPr/>
        </p:nvGrpSpPr>
        <p:grpSpPr>
          <a:xfrm rot="0">
            <a:off x="1468821" y="8342637"/>
            <a:ext cx="2158878" cy="1855286"/>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36" id="36"/>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37" id="37"/>
          <p:cNvSpPr txBox="true"/>
          <p:nvPr/>
        </p:nvSpPr>
        <p:spPr>
          <a:xfrm rot="0">
            <a:off x="3530717" y="4803200"/>
            <a:ext cx="5369338" cy="829875"/>
          </a:xfrm>
          <a:prstGeom prst="rect">
            <a:avLst/>
          </a:prstGeom>
        </p:spPr>
        <p:txBody>
          <a:bodyPr anchor="t" rtlCol="false" tIns="0" lIns="0" bIns="0" rIns="0">
            <a:spAutoFit/>
          </a:bodyPr>
          <a:lstStyle/>
          <a:p>
            <a:pPr algn="l">
              <a:lnSpc>
                <a:spcPts val="2286"/>
              </a:lnSpc>
            </a:pPr>
            <a:r>
              <a:rPr lang="en-US" sz="1656" spc="162">
                <a:solidFill>
                  <a:srgbClr val="F2F4F5"/>
                </a:solidFill>
                <a:latin typeface="Montserrat Light"/>
                <a:ea typeface="Montserrat Light"/>
                <a:cs typeface="Montserrat Light"/>
                <a:sym typeface="Montserrat Light"/>
              </a:rPr>
              <a:t>Enhanced Expertise: Partnerships have provided access to specialized knowledge and resources.</a:t>
            </a:r>
          </a:p>
        </p:txBody>
      </p:sp>
      <p:sp>
        <p:nvSpPr>
          <p:cNvPr name="TextBox 38" id="38"/>
          <p:cNvSpPr txBox="true"/>
          <p:nvPr/>
        </p:nvSpPr>
        <p:spPr>
          <a:xfrm rot="0">
            <a:off x="735211" y="6812400"/>
            <a:ext cx="5369338" cy="1089060"/>
          </a:xfrm>
          <a:prstGeom prst="rect">
            <a:avLst/>
          </a:prstGeom>
        </p:spPr>
        <p:txBody>
          <a:bodyPr anchor="t" rtlCol="false" tIns="0" lIns="0" bIns="0" rIns="0">
            <a:spAutoFit/>
          </a:bodyPr>
          <a:lstStyle/>
          <a:p>
            <a:pPr algn="l">
              <a:lnSpc>
                <a:spcPts val="2158"/>
              </a:lnSpc>
            </a:pPr>
            <a:r>
              <a:rPr lang="en-US" sz="1564" spc="153">
                <a:solidFill>
                  <a:srgbClr val="F2F4F5"/>
                </a:solidFill>
                <a:latin typeface="Montserrat Light"/>
                <a:ea typeface="Montserrat Light"/>
                <a:cs typeface="Montserrat Light"/>
                <a:sym typeface="Montserrat Light"/>
              </a:rPr>
              <a:t>Improved Patient Care: Technology adoption has led to more accurate diagnoses, faster treatment times, and better patient outcomes.</a:t>
            </a:r>
          </a:p>
        </p:txBody>
      </p:sp>
      <p:sp>
        <p:nvSpPr>
          <p:cNvPr name="TextBox 39" id="39"/>
          <p:cNvSpPr txBox="true"/>
          <p:nvPr/>
        </p:nvSpPr>
        <p:spPr>
          <a:xfrm rot="0">
            <a:off x="3530717" y="8777478"/>
            <a:ext cx="5237728" cy="858381"/>
          </a:xfrm>
          <a:prstGeom prst="rect">
            <a:avLst/>
          </a:prstGeom>
        </p:spPr>
        <p:txBody>
          <a:bodyPr anchor="t" rtlCol="false" tIns="0" lIns="0" bIns="0" rIns="0">
            <a:spAutoFit/>
          </a:bodyPr>
          <a:lstStyle/>
          <a:p>
            <a:pPr algn="l">
              <a:lnSpc>
                <a:spcPts val="2325"/>
              </a:lnSpc>
            </a:pPr>
            <a:r>
              <a:rPr lang="en-US" sz="1684" spc="165">
                <a:solidFill>
                  <a:srgbClr val="F2F4F5"/>
                </a:solidFill>
                <a:latin typeface="Montserrat Light"/>
                <a:ea typeface="Montserrat Light"/>
                <a:cs typeface="Montserrat Light"/>
                <a:sym typeface="Montserrat Light"/>
              </a:rPr>
              <a:t>Stronger Brand Reputation: Effective branding has solidified Medanta's position as a leading healthcare provider.</a:t>
            </a:r>
          </a:p>
        </p:txBody>
      </p:sp>
      <p:sp>
        <p:nvSpPr>
          <p:cNvPr name="Freeform 40" id="40"/>
          <p:cNvSpPr/>
          <p:nvPr/>
        </p:nvSpPr>
        <p:spPr>
          <a:xfrm flipH="false" flipV="false" rot="0">
            <a:off x="2057995" y="8735269"/>
            <a:ext cx="980529" cy="1070022"/>
          </a:xfrm>
          <a:custGeom>
            <a:avLst/>
            <a:gdLst/>
            <a:ahLst/>
            <a:cxnLst/>
            <a:rect r="r" b="b" t="t" l="l"/>
            <a:pathLst>
              <a:path h="1070022" w="980529">
                <a:moveTo>
                  <a:pt x="0" y="0"/>
                </a:moveTo>
                <a:lnTo>
                  <a:pt x="980529" y="0"/>
                </a:lnTo>
                <a:lnTo>
                  <a:pt x="980529" y="1070022"/>
                </a:lnTo>
                <a:lnTo>
                  <a:pt x="0" y="1070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pic>
        <p:nvPicPr>
          <p:cNvPr name="Picture 3" id="3"/>
          <p:cNvPicPr>
            <a:picLocks noChangeAspect="true"/>
          </p:cNvPicPr>
          <p:nvPr/>
        </p:nvPicPr>
        <p:blipFill>
          <a:blip r:embed="rId3"/>
          <a:stretch>
            <a:fillRect/>
          </a:stretch>
        </p:blipFill>
        <p:spPr>
          <a:xfrm rot="0">
            <a:off x="5743100" y="6930560"/>
            <a:ext cx="4536606" cy="1399249"/>
          </a:xfrm>
          <a:prstGeom prst="rect">
            <a:avLst/>
          </a:prstGeom>
        </p:spPr>
      </p:pic>
      <p:grpSp>
        <p:nvGrpSpPr>
          <p:cNvPr name="Group 4" id="4"/>
          <p:cNvGrpSpPr/>
          <p:nvPr/>
        </p:nvGrpSpPr>
        <p:grpSpPr>
          <a:xfrm rot="0">
            <a:off x="4410190" y="-7563"/>
            <a:ext cx="1710961" cy="10674983"/>
            <a:chOff x="0" y="0"/>
            <a:chExt cx="450623" cy="2811518"/>
          </a:xfrm>
        </p:grpSpPr>
        <p:sp>
          <p:nvSpPr>
            <p:cNvPr name="Freeform 5" id="5"/>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6" id="6"/>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7" id="7"/>
          <p:cNvSpPr txBox="true"/>
          <p:nvPr/>
        </p:nvSpPr>
        <p:spPr>
          <a:xfrm rot="0">
            <a:off x="6121151" y="2617219"/>
            <a:ext cx="5325326" cy="898392"/>
          </a:xfrm>
          <a:prstGeom prst="rect">
            <a:avLst/>
          </a:prstGeom>
        </p:spPr>
        <p:txBody>
          <a:bodyPr anchor="t" rtlCol="false" tIns="0" lIns="0" bIns="0" rIns="0">
            <a:spAutoFit/>
          </a:bodyPr>
          <a:lstStyle/>
          <a:p>
            <a:pPr algn="l" marL="0" indent="0" lvl="0">
              <a:lnSpc>
                <a:spcPts val="7291"/>
              </a:lnSpc>
              <a:spcBef>
                <a:spcPct val="0"/>
              </a:spcBef>
            </a:pPr>
            <a:r>
              <a:rPr lang="en-US" sz="5283" spc="184" strike="noStrike" u="none">
                <a:solidFill>
                  <a:srgbClr val="010101"/>
                </a:solidFill>
                <a:latin typeface="Archivo Black"/>
                <a:ea typeface="Archivo Black"/>
                <a:cs typeface="Archivo Black"/>
                <a:sym typeface="Archivo Black"/>
              </a:rPr>
              <a:t>STATISTICS</a:t>
            </a:r>
          </a:p>
        </p:txBody>
      </p:sp>
      <p:sp>
        <p:nvSpPr>
          <p:cNvPr name="Freeform 8" id="8"/>
          <p:cNvSpPr/>
          <p:nvPr/>
        </p:nvSpPr>
        <p:spPr>
          <a:xfrm flipH="false" flipV="false" rot="0">
            <a:off x="11331109" y="2335242"/>
            <a:ext cx="3650772" cy="2669627"/>
          </a:xfrm>
          <a:custGeom>
            <a:avLst/>
            <a:gdLst/>
            <a:ahLst/>
            <a:cxnLst/>
            <a:rect r="r" b="b" t="t" l="l"/>
            <a:pathLst>
              <a:path h="2669627" w="3650772">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tretch>
            <a:fillRect/>
          </a:stretch>
        </p:blipFill>
        <p:spPr>
          <a:xfrm rot="0">
            <a:off x="10483262" y="6930560"/>
            <a:ext cx="4536606" cy="1399249"/>
          </a:xfrm>
          <a:prstGeom prst="rect">
            <a:avLst/>
          </a:prstGeom>
        </p:spPr>
      </p:pic>
      <p:sp>
        <p:nvSpPr>
          <p:cNvPr name="Freeform 10" id="10"/>
          <p:cNvSpPr/>
          <p:nvPr/>
        </p:nvSpPr>
        <p:spPr>
          <a:xfrm flipH="false" flipV="false" rot="0">
            <a:off x="-560596"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7"/>
            <a:stretch>
              <a:fillRect l="-27605" t="0" r="-27605" b="0"/>
            </a:stretch>
          </a:blipFill>
        </p:spPr>
      </p:sp>
      <p:sp>
        <p:nvSpPr>
          <p:cNvPr name="TextBox 11" id="11"/>
          <p:cNvSpPr txBox="true"/>
          <p:nvPr/>
        </p:nvSpPr>
        <p:spPr>
          <a:xfrm rot="0">
            <a:off x="6121151" y="5161798"/>
            <a:ext cx="3780505" cy="2146812"/>
          </a:xfrm>
          <a:prstGeom prst="rect">
            <a:avLst/>
          </a:prstGeom>
        </p:spPr>
        <p:txBody>
          <a:bodyPr anchor="t" rtlCol="false" tIns="0" lIns="0" bIns="0" rIns="0">
            <a:spAutoFit/>
          </a:bodyPr>
          <a:lstStyle/>
          <a:p>
            <a:pPr algn="ctr" marL="0" indent="0" lvl="0">
              <a:lnSpc>
                <a:spcPts val="17408"/>
              </a:lnSpc>
              <a:spcBef>
                <a:spcPct val="0"/>
              </a:spcBef>
            </a:pPr>
            <a:r>
              <a:rPr lang="en-US" sz="12614" strike="noStrike" u="none">
                <a:solidFill>
                  <a:srgbClr val="010101"/>
                </a:solidFill>
                <a:latin typeface="Archivo Black"/>
                <a:ea typeface="Archivo Black"/>
                <a:cs typeface="Archivo Black"/>
                <a:sym typeface="Archivo Black"/>
              </a:rPr>
              <a:t>80%</a:t>
            </a:r>
          </a:p>
        </p:txBody>
      </p:sp>
      <p:sp>
        <p:nvSpPr>
          <p:cNvPr name="TextBox 12" id="12"/>
          <p:cNvSpPr txBox="true"/>
          <p:nvPr/>
        </p:nvSpPr>
        <p:spPr>
          <a:xfrm rot="0">
            <a:off x="10861313" y="5161798"/>
            <a:ext cx="3780505" cy="2146812"/>
          </a:xfrm>
          <a:prstGeom prst="rect">
            <a:avLst/>
          </a:prstGeom>
        </p:spPr>
        <p:txBody>
          <a:bodyPr anchor="t" rtlCol="false" tIns="0" lIns="0" bIns="0" rIns="0">
            <a:spAutoFit/>
          </a:bodyPr>
          <a:lstStyle/>
          <a:p>
            <a:pPr algn="ctr" marL="0" indent="0" lvl="0">
              <a:lnSpc>
                <a:spcPts val="17408"/>
              </a:lnSpc>
              <a:spcBef>
                <a:spcPct val="0"/>
              </a:spcBef>
            </a:pPr>
            <a:r>
              <a:rPr lang="en-US" sz="12614">
                <a:solidFill>
                  <a:srgbClr val="010101"/>
                </a:solidFill>
                <a:latin typeface="Archivo Black"/>
                <a:ea typeface="Archivo Black"/>
                <a:cs typeface="Archivo Black"/>
                <a:sym typeface="Archivo Black"/>
              </a:rPr>
              <a:t>2</a:t>
            </a:r>
            <a:r>
              <a:rPr lang="en-US" sz="12614" strike="noStrike" u="none">
                <a:solidFill>
                  <a:srgbClr val="010101"/>
                </a:solidFill>
                <a:latin typeface="Archivo Black"/>
                <a:ea typeface="Archivo Black"/>
                <a:cs typeface="Archivo Black"/>
                <a:sym typeface="Archivo Black"/>
              </a:rPr>
              <a:t>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015" t="0" r="-25014"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0" t="0" r="-10"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9005" r="0" b="-9005"/>
              </a:stretch>
            </a:blipFill>
          </p:spPr>
        </p:sp>
      </p:grpSp>
      <p:sp>
        <p:nvSpPr>
          <p:cNvPr name="Freeform 11" id="11"/>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2" id="12"/>
          <p:cNvGrpSpPr>
            <a:grpSpLocks noChangeAspect="true"/>
          </p:cNvGrpSpPr>
          <p:nvPr/>
        </p:nvGrpSpPr>
        <p:grpSpPr>
          <a:xfrm rot="0">
            <a:off x="12924060" y="7191421"/>
            <a:ext cx="2799147" cy="2799147"/>
            <a:chOff x="0" y="0"/>
            <a:chExt cx="6350000" cy="6350000"/>
          </a:xfrm>
        </p:grpSpPr>
        <p:sp>
          <p:nvSpPr>
            <p:cNvPr name="Freeform 13" id="1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31444" t="0" r="-31444" b="0"/>
              </a:stretch>
            </a:blipFill>
          </p:spPr>
        </p:sp>
      </p:grpSp>
      <p:sp>
        <p:nvSpPr>
          <p:cNvPr name="Freeform 14" id="14"/>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5" id="15"/>
          <p:cNvGrpSpPr>
            <a:grpSpLocks noChangeAspect="true"/>
          </p:cNvGrpSpPr>
          <p:nvPr/>
        </p:nvGrpSpPr>
        <p:grpSpPr>
          <a:xfrm rot="0">
            <a:off x="12924060" y="3727391"/>
            <a:ext cx="2799147" cy="2799147"/>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1405" t="0" r="-31405" b="0"/>
              </a:stretch>
            </a:blipFill>
          </p:spPr>
        </p:sp>
      </p:grpSp>
      <p:sp>
        <p:nvSpPr>
          <p:cNvPr name="Freeform 17" id="17"/>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8" id="18"/>
          <p:cNvGrpSpPr>
            <a:grpSpLocks noChangeAspect="true"/>
          </p:cNvGrpSpPr>
          <p:nvPr/>
        </p:nvGrpSpPr>
        <p:grpSpPr>
          <a:xfrm rot="0">
            <a:off x="12924060" y="260338"/>
            <a:ext cx="2799147" cy="2799147"/>
            <a:chOff x="0" y="0"/>
            <a:chExt cx="6350000" cy="6350000"/>
          </a:xfrm>
        </p:grpSpPr>
        <p:sp>
          <p:nvSpPr>
            <p:cNvPr name="Freeform 19" id="1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015" t="0" r="-25015" b="0"/>
              </a:stretch>
            </a:blipFill>
          </p:spPr>
        </p:sp>
      </p:grpSp>
      <p:sp>
        <p:nvSpPr>
          <p:cNvPr name="Freeform 20" id="20"/>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1" id="21"/>
          <p:cNvGrpSpPr>
            <a:grpSpLocks noChangeAspect="true"/>
          </p:cNvGrpSpPr>
          <p:nvPr/>
        </p:nvGrpSpPr>
        <p:grpSpPr>
          <a:xfrm rot="0">
            <a:off x="16189931" y="5273669"/>
            <a:ext cx="2799147" cy="2799147"/>
            <a:chOff x="0" y="0"/>
            <a:chExt cx="6350000" cy="6350000"/>
          </a:xfrm>
        </p:grpSpPr>
        <p:sp>
          <p:nvSpPr>
            <p:cNvPr name="Freeform 22" id="2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37795" t="0" r="-37795" b="0"/>
              </a:stretch>
            </a:blipFill>
          </p:spPr>
        </p:sp>
      </p:grpSp>
      <p:sp>
        <p:nvSpPr>
          <p:cNvPr name="Freeform 23" id="23"/>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4" id="24"/>
          <p:cNvGrpSpPr>
            <a:grpSpLocks noChangeAspect="true"/>
          </p:cNvGrpSpPr>
          <p:nvPr/>
        </p:nvGrpSpPr>
        <p:grpSpPr>
          <a:xfrm rot="0">
            <a:off x="16189931" y="1809639"/>
            <a:ext cx="2799147" cy="2799147"/>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31405" t="0" r="-31405" b="0"/>
              </a:stretch>
            </a:blipFill>
          </p:spPr>
        </p:sp>
      </p:grpSp>
      <p:sp>
        <p:nvSpPr>
          <p:cNvPr name="Freeform 26" id="26"/>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7" id="27"/>
          <p:cNvGrpSpPr>
            <a:grpSpLocks noChangeAspect="true"/>
          </p:cNvGrpSpPr>
          <p:nvPr/>
        </p:nvGrpSpPr>
        <p:grpSpPr>
          <a:xfrm rot="0">
            <a:off x="16189931" y="-1657415"/>
            <a:ext cx="2799147" cy="2799147"/>
            <a:chOff x="0" y="0"/>
            <a:chExt cx="6350000" cy="6350000"/>
          </a:xfrm>
        </p:grpSpPr>
        <p:sp>
          <p:nvSpPr>
            <p:cNvPr name="Freeform 28" id="2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l="-59435" t="0" r="-59435" b="0"/>
              </a:stretch>
            </a:blipFill>
          </p:spPr>
        </p:sp>
      </p:grpSp>
      <p:grpSp>
        <p:nvGrpSpPr>
          <p:cNvPr name="Group 29" id="29"/>
          <p:cNvGrpSpPr>
            <a:grpSpLocks noChangeAspect="true"/>
          </p:cNvGrpSpPr>
          <p:nvPr/>
        </p:nvGrpSpPr>
        <p:grpSpPr>
          <a:xfrm rot="0">
            <a:off x="16189931" y="8703201"/>
            <a:ext cx="2799147" cy="2799147"/>
            <a:chOff x="0" y="0"/>
            <a:chExt cx="6350000" cy="6350000"/>
          </a:xfrm>
        </p:grpSpPr>
        <p:sp>
          <p:nvSpPr>
            <p:cNvPr name="Freeform 30" id="3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5570" t="0" r="-25570" b="0"/>
              </a:stretch>
            </a:blipFill>
          </p:spPr>
        </p:sp>
      </p:grpSp>
      <p:sp>
        <p:nvSpPr>
          <p:cNvPr name="Freeform 31" id="31"/>
          <p:cNvSpPr/>
          <p:nvPr/>
        </p:nvSpPr>
        <p:spPr>
          <a:xfrm flipH="false" flipV="false" rot="0">
            <a:off x="454292" y="515846"/>
            <a:ext cx="788162" cy="922318"/>
          </a:xfrm>
          <a:custGeom>
            <a:avLst/>
            <a:gdLst/>
            <a:ahLst/>
            <a:cxnLst/>
            <a:rect r="r" b="b" t="t" l="l"/>
            <a:pathLst>
              <a:path h="922318" w="788162">
                <a:moveTo>
                  <a:pt x="0" y="0"/>
                </a:moveTo>
                <a:lnTo>
                  <a:pt x="788162" y="0"/>
                </a:lnTo>
                <a:lnTo>
                  <a:pt x="788162" y="922318"/>
                </a:lnTo>
                <a:lnTo>
                  <a:pt x="0" y="9223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DAGUgrO8tfE</dc:identifier>
  <dcterms:modified xsi:type="dcterms:W3CDTF">2011-08-01T06:04:30Z</dcterms:modified>
  <cp:revision>1</cp:revision>
  <dc:title>Strategic </dc:title>
</cp:coreProperties>
</file>